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307" r:id="rId5"/>
    <p:sldId id="309" r:id="rId6"/>
    <p:sldId id="310" r:id="rId7"/>
    <p:sldId id="311" r:id="rId8"/>
    <p:sldId id="312" r:id="rId9"/>
    <p:sldId id="313" r:id="rId10"/>
    <p:sldId id="314" r:id="rId11"/>
    <p:sldId id="315" r:id="rId12"/>
    <p:sldId id="308" r:id="rId13"/>
    <p:sldId id="316" r:id="rId14"/>
    <p:sldId id="263" r:id="rId15"/>
    <p:sldId id="264" r:id="rId16"/>
    <p:sldId id="260" r:id="rId17"/>
    <p:sldId id="261" r:id="rId18"/>
    <p:sldId id="262" r:id="rId19"/>
    <p:sldId id="266" r:id="rId20"/>
    <p:sldId id="265" r:id="rId21"/>
    <p:sldId id="267" r:id="rId22"/>
    <p:sldId id="273" r:id="rId23"/>
    <p:sldId id="268" r:id="rId24"/>
    <p:sldId id="269" r:id="rId25"/>
    <p:sldId id="270" r:id="rId26"/>
    <p:sldId id="289" r:id="rId27"/>
    <p:sldId id="290" r:id="rId28"/>
    <p:sldId id="291" r:id="rId29"/>
    <p:sldId id="292" r:id="rId30"/>
    <p:sldId id="293" r:id="rId31"/>
    <p:sldId id="294" r:id="rId32"/>
    <p:sldId id="295" r:id="rId33"/>
    <p:sldId id="296" r:id="rId34"/>
    <p:sldId id="287" r:id="rId35"/>
    <p:sldId id="288"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06" autoAdjust="0"/>
    <p:restoredTop sz="94660"/>
  </p:normalViewPr>
  <p:slideViewPr>
    <p:cSldViewPr snapToGrid="0">
      <p:cViewPr varScale="1">
        <p:scale>
          <a:sx n="79" d="100"/>
          <a:sy n="79" d="100"/>
        </p:scale>
        <p:origin x="120" y="6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4F6641A-3257-47A5-82D6-BBE5A30093D7}" type="datetimeFigureOut">
              <a:rPr lang="en-US" smtClean="0"/>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43C0AEB-C4C6-4671-9312-38E8FB783071}" type="slidenum">
              <a:rPr lang="en-US" smtClean="0"/>
              <a:t>‹#›</a:t>
            </a:fld>
            <a:endParaRPr lang="en-US" dirty="0"/>
          </a:p>
        </p:txBody>
      </p:sp>
    </p:spTree>
    <p:extLst>
      <p:ext uri="{BB962C8B-B14F-4D97-AF65-F5344CB8AC3E}">
        <p14:creationId xmlns:p14="http://schemas.microsoft.com/office/powerpoint/2010/main" val="512975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4F6641A-3257-47A5-82D6-BBE5A30093D7}" type="datetimeFigureOut">
              <a:rPr lang="en-US" smtClean="0"/>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43C0AEB-C4C6-4671-9312-38E8FB783071}" type="slidenum">
              <a:rPr lang="en-US" smtClean="0"/>
              <a:t>‹#›</a:t>
            </a:fld>
            <a:endParaRPr lang="en-US" dirty="0"/>
          </a:p>
        </p:txBody>
      </p:sp>
    </p:spTree>
    <p:extLst>
      <p:ext uri="{BB962C8B-B14F-4D97-AF65-F5344CB8AC3E}">
        <p14:creationId xmlns:p14="http://schemas.microsoft.com/office/powerpoint/2010/main" val="1229975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4F6641A-3257-47A5-82D6-BBE5A30093D7}" type="datetimeFigureOut">
              <a:rPr lang="en-US" smtClean="0"/>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43C0AEB-C4C6-4671-9312-38E8FB783071}" type="slidenum">
              <a:rPr lang="en-US" smtClean="0"/>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328697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94F6641A-3257-47A5-82D6-BBE5A30093D7}" type="datetimeFigureOut">
              <a:rPr lang="en-US" smtClean="0"/>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43C0AEB-C4C6-4671-9312-38E8FB783071}" type="slidenum">
              <a:rPr lang="en-US" smtClean="0"/>
              <a:t>‹#›</a:t>
            </a:fld>
            <a:endParaRPr lang="en-US" dirty="0"/>
          </a:p>
        </p:txBody>
      </p:sp>
    </p:spTree>
    <p:extLst>
      <p:ext uri="{BB962C8B-B14F-4D97-AF65-F5344CB8AC3E}">
        <p14:creationId xmlns:p14="http://schemas.microsoft.com/office/powerpoint/2010/main" val="3530100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94F6641A-3257-47A5-82D6-BBE5A30093D7}" type="datetimeFigureOut">
              <a:rPr lang="en-US" smtClean="0"/>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43C0AEB-C4C6-4671-9312-38E8FB783071}" type="slidenum">
              <a:rPr lang="en-US" smtClean="0"/>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299057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94F6641A-3257-47A5-82D6-BBE5A30093D7}" type="datetimeFigureOut">
              <a:rPr lang="en-US" smtClean="0"/>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43C0AEB-C4C6-4671-9312-38E8FB783071}" type="slidenum">
              <a:rPr lang="en-US" smtClean="0"/>
              <a:t>‹#›</a:t>
            </a:fld>
            <a:endParaRPr lang="en-US" dirty="0"/>
          </a:p>
        </p:txBody>
      </p:sp>
    </p:spTree>
    <p:extLst>
      <p:ext uri="{BB962C8B-B14F-4D97-AF65-F5344CB8AC3E}">
        <p14:creationId xmlns:p14="http://schemas.microsoft.com/office/powerpoint/2010/main" val="14597897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F6641A-3257-47A5-82D6-BBE5A30093D7}" type="datetimeFigureOut">
              <a:rPr lang="en-US" smtClean="0"/>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43C0AEB-C4C6-4671-9312-38E8FB783071}" type="slidenum">
              <a:rPr lang="en-US" smtClean="0"/>
              <a:t>‹#›</a:t>
            </a:fld>
            <a:endParaRPr lang="en-US" dirty="0"/>
          </a:p>
        </p:txBody>
      </p:sp>
    </p:spTree>
    <p:extLst>
      <p:ext uri="{BB962C8B-B14F-4D97-AF65-F5344CB8AC3E}">
        <p14:creationId xmlns:p14="http://schemas.microsoft.com/office/powerpoint/2010/main" val="6774347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F6641A-3257-47A5-82D6-BBE5A30093D7}" type="datetimeFigureOut">
              <a:rPr lang="en-US" smtClean="0"/>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43C0AEB-C4C6-4671-9312-38E8FB783071}" type="slidenum">
              <a:rPr lang="en-US" smtClean="0"/>
              <a:t>‹#›</a:t>
            </a:fld>
            <a:endParaRPr lang="en-US" dirty="0"/>
          </a:p>
        </p:txBody>
      </p:sp>
    </p:spTree>
    <p:extLst>
      <p:ext uri="{BB962C8B-B14F-4D97-AF65-F5344CB8AC3E}">
        <p14:creationId xmlns:p14="http://schemas.microsoft.com/office/powerpoint/2010/main" val="2994631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F6641A-3257-47A5-82D6-BBE5A30093D7}" type="datetimeFigureOut">
              <a:rPr lang="en-US" smtClean="0"/>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43C0AEB-C4C6-4671-9312-38E8FB783071}" type="slidenum">
              <a:rPr lang="en-US" smtClean="0"/>
              <a:t>‹#›</a:t>
            </a:fld>
            <a:endParaRPr lang="en-US" dirty="0"/>
          </a:p>
        </p:txBody>
      </p:sp>
    </p:spTree>
    <p:extLst>
      <p:ext uri="{BB962C8B-B14F-4D97-AF65-F5344CB8AC3E}">
        <p14:creationId xmlns:p14="http://schemas.microsoft.com/office/powerpoint/2010/main" val="2056658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4F6641A-3257-47A5-82D6-BBE5A30093D7}" type="datetimeFigureOut">
              <a:rPr lang="en-US" smtClean="0"/>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43C0AEB-C4C6-4671-9312-38E8FB783071}" type="slidenum">
              <a:rPr lang="en-US" smtClean="0"/>
              <a:t>‹#›</a:t>
            </a:fld>
            <a:endParaRPr lang="en-US" dirty="0"/>
          </a:p>
        </p:txBody>
      </p:sp>
    </p:spTree>
    <p:extLst>
      <p:ext uri="{BB962C8B-B14F-4D97-AF65-F5344CB8AC3E}">
        <p14:creationId xmlns:p14="http://schemas.microsoft.com/office/powerpoint/2010/main" val="266023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4F6641A-3257-47A5-82D6-BBE5A30093D7}" type="datetimeFigureOut">
              <a:rPr lang="en-US" smtClean="0"/>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43C0AEB-C4C6-4671-9312-38E8FB783071}" type="slidenum">
              <a:rPr lang="en-US" smtClean="0"/>
              <a:t>‹#›</a:t>
            </a:fld>
            <a:endParaRPr lang="en-US" dirty="0"/>
          </a:p>
        </p:txBody>
      </p:sp>
    </p:spTree>
    <p:extLst>
      <p:ext uri="{BB962C8B-B14F-4D97-AF65-F5344CB8AC3E}">
        <p14:creationId xmlns:p14="http://schemas.microsoft.com/office/powerpoint/2010/main" val="3149063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4F6641A-3257-47A5-82D6-BBE5A30093D7}" type="datetimeFigureOut">
              <a:rPr lang="en-US" smtClean="0"/>
              <a:t>1/20/2023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43C0AEB-C4C6-4671-9312-38E8FB783071}" type="slidenum">
              <a:rPr lang="en-US" smtClean="0"/>
              <a:t>‹#›</a:t>
            </a:fld>
            <a:endParaRPr lang="en-US" dirty="0"/>
          </a:p>
        </p:txBody>
      </p:sp>
    </p:spTree>
    <p:extLst>
      <p:ext uri="{BB962C8B-B14F-4D97-AF65-F5344CB8AC3E}">
        <p14:creationId xmlns:p14="http://schemas.microsoft.com/office/powerpoint/2010/main" val="4221945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F6641A-3257-47A5-82D6-BBE5A30093D7}" type="datetimeFigureOut">
              <a:rPr lang="en-US" smtClean="0"/>
              <a:t>1/20/2023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43C0AEB-C4C6-4671-9312-38E8FB783071}" type="slidenum">
              <a:rPr lang="en-US" smtClean="0"/>
              <a:t>‹#›</a:t>
            </a:fld>
            <a:endParaRPr lang="en-US" dirty="0"/>
          </a:p>
        </p:txBody>
      </p:sp>
    </p:spTree>
    <p:extLst>
      <p:ext uri="{BB962C8B-B14F-4D97-AF65-F5344CB8AC3E}">
        <p14:creationId xmlns:p14="http://schemas.microsoft.com/office/powerpoint/2010/main" val="3480471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F6641A-3257-47A5-82D6-BBE5A30093D7}" type="datetimeFigureOut">
              <a:rPr lang="en-US" smtClean="0"/>
              <a:t>1/20/2023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43C0AEB-C4C6-4671-9312-38E8FB783071}" type="slidenum">
              <a:rPr lang="en-US" smtClean="0"/>
              <a:t>‹#›</a:t>
            </a:fld>
            <a:endParaRPr lang="en-US" dirty="0"/>
          </a:p>
        </p:txBody>
      </p:sp>
    </p:spTree>
    <p:extLst>
      <p:ext uri="{BB962C8B-B14F-4D97-AF65-F5344CB8AC3E}">
        <p14:creationId xmlns:p14="http://schemas.microsoft.com/office/powerpoint/2010/main" val="1975147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4F6641A-3257-47A5-82D6-BBE5A30093D7}" type="datetimeFigureOut">
              <a:rPr lang="en-US" smtClean="0"/>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43C0AEB-C4C6-4671-9312-38E8FB783071}" type="slidenum">
              <a:rPr lang="en-US" smtClean="0"/>
              <a:t>‹#›</a:t>
            </a:fld>
            <a:endParaRPr lang="en-US" dirty="0"/>
          </a:p>
        </p:txBody>
      </p:sp>
    </p:spTree>
    <p:extLst>
      <p:ext uri="{BB962C8B-B14F-4D97-AF65-F5344CB8AC3E}">
        <p14:creationId xmlns:p14="http://schemas.microsoft.com/office/powerpoint/2010/main" val="2174740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4F6641A-3257-47A5-82D6-BBE5A30093D7}" type="datetimeFigureOut">
              <a:rPr lang="en-US" smtClean="0"/>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43C0AEB-C4C6-4671-9312-38E8FB783071}" type="slidenum">
              <a:rPr lang="en-US" smtClean="0"/>
              <a:t>‹#›</a:t>
            </a:fld>
            <a:endParaRPr lang="en-US" dirty="0"/>
          </a:p>
        </p:txBody>
      </p:sp>
    </p:spTree>
    <p:extLst>
      <p:ext uri="{BB962C8B-B14F-4D97-AF65-F5344CB8AC3E}">
        <p14:creationId xmlns:p14="http://schemas.microsoft.com/office/powerpoint/2010/main" val="3202136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4F6641A-3257-47A5-82D6-BBE5A30093D7}" type="datetimeFigureOut">
              <a:rPr lang="en-US" smtClean="0"/>
              <a:t>1/20/2023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43C0AEB-C4C6-4671-9312-38E8FB783071}" type="slidenum">
              <a:rPr lang="en-US" smtClean="0"/>
              <a:t>‹#›</a:t>
            </a:fld>
            <a:endParaRPr lang="en-US" dirty="0"/>
          </a:p>
        </p:txBody>
      </p:sp>
    </p:spTree>
    <p:extLst>
      <p:ext uri="{BB962C8B-B14F-4D97-AF65-F5344CB8AC3E}">
        <p14:creationId xmlns:p14="http://schemas.microsoft.com/office/powerpoint/2010/main" val="383763834"/>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hyperlink" Target="http://www.login.gov/"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ailto:govcontracting@livefree.nh.gov"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nheconomy.com/ptac"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upport.outreachsystems.com/resources/tables/pscs/" TargetMode="External"/><Relationship Id="rId2" Type="http://schemas.openxmlformats.org/officeDocument/2006/relationships/hyperlink" Target="https://www.census.gov/naics/"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hyperlink" Target="https://www.dol.gov/agencies/ilab/reports/child-labor/list-of-products-print" TargetMode="Externa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8" Type="http://schemas.openxmlformats.org/officeDocument/2006/relationships/hyperlink" Target="https://www.law.cornell.edu/definitions/index.php?width=840&amp;height=800&amp;iframe=true&amp;def_id=195593d775cea6a32bc0267306777b5c&amp;term_occur=999&amp;term_src=Title:48:Chapter:1:Subchapter:H:Part:52:Subpart:52.2:52.222-52" TargetMode="External"/><Relationship Id="rId3" Type="http://schemas.openxmlformats.org/officeDocument/2006/relationships/hyperlink" Target="https://www.law.cornell.edu/definitions/index.php?width=840&amp;height=800&amp;iframe=true&amp;def_id=edb84a8811960cf98df365b1778ce743&amp;term_occur=999&amp;term_src=Title:48:Chapter:1:Subchapter:H:Part:52:Subpart:52.2:52.222-52" TargetMode="External"/><Relationship Id="rId7" Type="http://schemas.openxmlformats.org/officeDocument/2006/relationships/hyperlink" Target="https://www.law.cornell.edu/definitions/index.php?width=840&amp;height=800&amp;iframe=true&amp;def_id=4e844c537457149a27a94427b43e7320&amp;term_occur=999&amp;term_src=Title:48:Chapter:1:Subchapter:H:Part:52:Subpart:52.2:52.222-52" TargetMode="External"/><Relationship Id="rId2" Type="http://schemas.openxmlformats.org/officeDocument/2006/relationships/hyperlink" Target="https://www.law.cornell.edu/definitions/index.php?width=840&amp;height=800&amp;iframe=true&amp;def_id=80fb588108eda34822560ae27fdc9a0d&amp;term_occur=999&amp;term_src=Title:48:Chapter:1:Subchapter:H:Part:52:Subpart:52.2:52.222-52" TargetMode="External"/><Relationship Id="rId1" Type="http://schemas.openxmlformats.org/officeDocument/2006/relationships/slideLayout" Target="../slideLayouts/slideLayout7.xml"/><Relationship Id="rId6" Type="http://schemas.openxmlformats.org/officeDocument/2006/relationships/hyperlink" Target="https://www.law.cornell.edu/definitions/index.php?width=840&amp;height=800&amp;iframe=true&amp;def_id=feec862c73ab6d2755f9068fd129bd37&amp;term_occur=999&amp;term_src=Title:48:Chapter:1:Subchapter:H:Part:52:Subpart:52.2:52.222-52" TargetMode="External"/><Relationship Id="rId5" Type="http://schemas.openxmlformats.org/officeDocument/2006/relationships/hyperlink" Target="https://www.law.cornell.edu/definitions/index.php?width=840&amp;height=800&amp;iframe=true&amp;def_id=ddde7e791710a54f05d275f9db694388&amp;term_occur=999&amp;term_src=Title:48:Chapter:1:Subchapter:H:Part:52:Subpart:52.2:52.222-52" TargetMode="External"/><Relationship Id="rId4" Type="http://schemas.openxmlformats.org/officeDocument/2006/relationships/hyperlink" Target="https://www.law.cornell.edu/definitions/index.php?width=840&amp;height=800&amp;iframe=true&amp;def_id=7fee42b5c357636fb6bdac6efa992acc&amp;term_occur=999&amp;term_src=Title:48:Chapter:1:Subchapter:H:Part:52:Subpart:52.2:52.222-52"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mailto:govcontracting@livefree.nh.gov" TargetMode="External"/><Relationship Id="rId2" Type="http://schemas.openxmlformats.org/officeDocument/2006/relationships/hyperlink" Target="http://www.nheconomy.com/ptac" TargetMode="Externa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56648" y="849652"/>
            <a:ext cx="9567128" cy="2262781"/>
          </a:xfrm>
        </p:spPr>
        <p:txBody>
          <a:bodyPr>
            <a:normAutofit fontScale="90000"/>
          </a:bodyPr>
          <a:lstStyle/>
          <a:p>
            <a:br>
              <a:rPr lang="en-US" dirty="0"/>
            </a:br>
            <a:r>
              <a:rPr lang="en-US" sz="4900" u="sng" dirty="0"/>
              <a:t>SAM Registration &amp; FAR Clauses</a:t>
            </a:r>
            <a:endParaRPr lang="en-US" sz="4900" dirty="0"/>
          </a:p>
        </p:txBody>
      </p:sp>
      <p:sp>
        <p:nvSpPr>
          <p:cNvPr id="3" name="Subtitle 2"/>
          <p:cNvSpPr>
            <a:spLocks noGrp="1"/>
          </p:cNvSpPr>
          <p:nvPr>
            <p:ph type="subTitle" idx="1"/>
          </p:nvPr>
        </p:nvSpPr>
        <p:spPr>
          <a:xfrm>
            <a:off x="2821778" y="3919723"/>
            <a:ext cx="8915399" cy="1126283"/>
          </a:xfrm>
        </p:spPr>
        <p:txBody>
          <a:bodyPr/>
          <a:lstStyle/>
          <a:p>
            <a:r>
              <a:rPr lang="en-US" sz="2200" dirty="0"/>
              <a:t>Presented by: NH PTAC / APEX Accelerator</a:t>
            </a:r>
          </a:p>
          <a:p>
            <a:pPr algn="ctr"/>
            <a:r>
              <a:rPr lang="en-US" sz="2200"/>
              <a:t>January </a:t>
            </a:r>
            <a:r>
              <a:rPr lang="en-US" sz="2200" dirty="0"/>
              <a:t>18, 2023 </a:t>
            </a:r>
          </a:p>
          <a:p>
            <a:endParaRPr lang="en-US" dirty="0"/>
          </a:p>
          <a:p>
            <a:endParaRPr lang="en-US" dirty="0"/>
          </a:p>
        </p:txBody>
      </p:sp>
    </p:spTree>
    <p:extLst>
      <p:ext uri="{BB962C8B-B14F-4D97-AF65-F5344CB8AC3E}">
        <p14:creationId xmlns:p14="http://schemas.microsoft.com/office/powerpoint/2010/main" val="34460161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6BB4AED-65EE-4306-8B40-6CD36E24B29F}"/>
              </a:ext>
            </a:extLst>
          </p:cNvPr>
          <p:cNvSpPr txBox="1"/>
          <p:nvPr/>
        </p:nvSpPr>
        <p:spPr>
          <a:xfrm>
            <a:off x="1607299" y="236798"/>
            <a:ext cx="10274222" cy="6740307"/>
          </a:xfrm>
          <a:prstGeom prst="rect">
            <a:avLst/>
          </a:prstGeom>
          <a:noFill/>
        </p:spPr>
        <p:txBody>
          <a:bodyPr wrap="square">
            <a:spAutoFit/>
          </a:bodyPr>
          <a:lstStyle/>
          <a:p>
            <a:r>
              <a:rPr lang="en-US" dirty="0"/>
              <a:t> 	FAR 52.222-52: Exemption from Application of the Service Contract Labor Standards to 	Contracts for Certain Services-Certification. </a:t>
            </a:r>
            <a:r>
              <a:rPr lang="en-US" b="1" dirty="0"/>
              <a:t>This is where you certify your exempt status 	for certain other types of services.	</a:t>
            </a:r>
          </a:p>
          <a:p>
            <a:r>
              <a:rPr lang="en-US" dirty="0"/>
              <a:t>	 </a:t>
            </a:r>
          </a:p>
          <a:p>
            <a:r>
              <a:rPr lang="en-US" dirty="0"/>
              <a:t> 	FAR 52.223-4: Recovered Material Certification </a:t>
            </a:r>
            <a:r>
              <a:rPr lang="en-US" b="1" dirty="0"/>
              <a:t>Must meet any standard specified in a 	contract	</a:t>
            </a:r>
          </a:p>
          <a:p>
            <a:r>
              <a:rPr lang="en-US" dirty="0"/>
              <a:t>	</a:t>
            </a:r>
          </a:p>
          <a:p>
            <a:r>
              <a:rPr lang="en-US" dirty="0"/>
              <a:t> 	FAR 52.223-9: Estimate of Percentage of Recovered Material Content for EPA-	Designated Items (Alternate I) </a:t>
            </a:r>
            <a:r>
              <a:rPr lang="en-US" b="1" dirty="0"/>
              <a:t>Must certify that products meet applicable EPA specs.</a:t>
            </a:r>
            <a:r>
              <a:rPr lang="en-US" dirty="0"/>
              <a:t>	</a:t>
            </a:r>
          </a:p>
          <a:p>
            <a:r>
              <a:rPr lang="en-US" dirty="0"/>
              <a:t>	</a:t>
            </a:r>
          </a:p>
          <a:p>
            <a:r>
              <a:rPr lang="en-US" dirty="0"/>
              <a:t>  	FAR 52.223-22: Public Disclosure of Greenhouse Gas Emissions and Reduction Goals-	Representation. </a:t>
            </a:r>
            <a:r>
              <a:rPr lang="en-US" b="1" dirty="0"/>
              <a:t>Required if contracts total more than $7,500,000 in prior year; optional 	otherwise	</a:t>
            </a:r>
          </a:p>
          <a:p>
            <a:r>
              <a:rPr lang="en-US" dirty="0"/>
              <a:t>	</a:t>
            </a:r>
          </a:p>
          <a:p>
            <a:r>
              <a:rPr lang="en-US" dirty="0"/>
              <a:t>  	FAR 52.225-2: Buy American Certificate – </a:t>
            </a:r>
            <a:r>
              <a:rPr lang="en-US" b="1" dirty="0"/>
              <a:t>Must list all Foreign end products; if not 100% 	domestic, check the definitions.	</a:t>
            </a:r>
            <a:r>
              <a:rPr lang="en-US" dirty="0"/>
              <a:t>	</a:t>
            </a:r>
          </a:p>
          <a:p>
            <a:r>
              <a:rPr lang="en-US" dirty="0"/>
              <a:t> </a:t>
            </a:r>
          </a:p>
          <a:p>
            <a:r>
              <a:rPr lang="en-US" dirty="0"/>
              <a:t> 	FAR 52.225-4: Buy American-Free Trade Agreements-Israeli Trade Act Certificate – </a:t>
            </a:r>
            <a:r>
              <a:rPr lang="en-US" b="1" dirty="0"/>
              <a:t>List 	all non-domestic end products and certify those from TAA treaty countries.	</a:t>
            </a:r>
          </a:p>
          <a:p>
            <a:r>
              <a:rPr lang="en-US" dirty="0"/>
              <a:t>	</a:t>
            </a:r>
          </a:p>
          <a:p>
            <a:r>
              <a:rPr lang="en-US" dirty="0"/>
              <a:t>  	FAR 52.225-6: Trade Agreements Certificate </a:t>
            </a:r>
            <a:r>
              <a:rPr lang="en-US" b="1" dirty="0"/>
              <a:t>Certify that products are US-made or 	Trade Agreement countries	</a:t>
            </a:r>
          </a:p>
          <a:p>
            <a:r>
              <a:rPr lang="en-US" dirty="0"/>
              <a:t>	 </a:t>
            </a:r>
          </a:p>
          <a:p>
            <a:r>
              <a:rPr lang="en-US" dirty="0"/>
              <a:t> 	</a:t>
            </a:r>
            <a:endParaRPr lang="en-US" b="1" dirty="0"/>
          </a:p>
        </p:txBody>
      </p:sp>
    </p:spTree>
    <p:extLst>
      <p:ext uri="{BB962C8B-B14F-4D97-AF65-F5344CB8AC3E}">
        <p14:creationId xmlns:p14="http://schemas.microsoft.com/office/powerpoint/2010/main" val="37008193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D08A892-A75A-45E2-B01B-D2818032D044}"/>
              </a:ext>
            </a:extLst>
          </p:cNvPr>
          <p:cNvSpPr txBox="1"/>
          <p:nvPr/>
        </p:nvSpPr>
        <p:spPr>
          <a:xfrm>
            <a:off x="1823121" y="394692"/>
            <a:ext cx="9995925" cy="6463308"/>
          </a:xfrm>
          <a:prstGeom prst="rect">
            <a:avLst/>
          </a:prstGeom>
          <a:noFill/>
        </p:spPr>
        <p:txBody>
          <a:bodyPr wrap="square">
            <a:spAutoFit/>
          </a:bodyPr>
          <a:lstStyle/>
          <a:p>
            <a:r>
              <a:rPr lang="en-US" dirty="0"/>
              <a:t> 	FAR 52.226-2: Historically Black College or University and Minority Institution 	Representation </a:t>
            </a:r>
            <a:r>
              <a:rPr lang="en-US" b="1" dirty="0"/>
              <a:t>Are you an HBCU?	</a:t>
            </a:r>
          </a:p>
          <a:p>
            <a:r>
              <a:rPr lang="en-US" dirty="0"/>
              <a:t>	 </a:t>
            </a:r>
          </a:p>
          <a:p>
            <a:r>
              <a:rPr lang="en-US" dirty="0"/>
              <a:t> 	FAR 52.227-15: Representation of Limited Rights Data and Restricted Computer 	Software </a:t>
            </a:r>
            <a:r>
              <a:rPr lang="en-US" b="1" dirty="0"/>
              <a:t>If selling data or software, you must assert any limitation on data rights </a:t>
            </a:r>
            <a:r>
              <a:rPr lang="en-US" dirty="0"/>
              <a:t>	</a:t>
            </a:r>
          </a:p>
          <a:p>
            <a:r>
              <a:rPr lang="en-US" dirty="0"/>
              <a:t>	</a:t>
            </a:r>
          </a:p>
          <a:p>
            <a:r>
              <a:rPr lang="en-US" dirty="0"/>
              <a:t>  	DFARS 252.204-7016: Covered Defense Telecommunications Equipment or Services-	Representation </a:t>
            </a:r>
            <a:r>
              <a:rPr lang="en-US" b="1" dirty="0"/>
              <a:t>You don’t provide prohibited </a:t>
            </a:r>
            <a:r>
              <a:rPr lang="en-US" b="1" dirty="0" err="1"/>
              <a:t>telcom</a:t>
            </a:r>
            <a:r>
              <a:rPr lang="en-US" b="1" dirty="0"/>
              <a:t> equipment or services.</a:t>
            </a:r>
            <a:r>
              <a:rPr lang="en-US" dirty="0"/>
              <a:t>	</a:t>
            </a:r>
          </a:p>
          <a:p>
            <a:r>
              <a:rPr lang="en-US" dirty="0"/>
              <a:t>	 </a:t>
            </a:r>
          </a:p>
          <a:p>
            <a:r>
              <a:rPr lang="en-US" dirty="0"/>
              <a:t> 	DFARS 252.209-7002: Disclosure of Ownership or Control by a Foreign Government 	</a:t>
            </a:r>
            <a:r>
              <a:rPr lang="en-US" b="1" dirty="0"/>
              <a:t>Self explanatory</a:t>
            </a:r>
            <a:r>
              <a:rPr lang="en-US" dirty="0"/>
              <a:t>	</a:t>
            </a:r>
          </a:p>
          <a:p>
            <a:r>
              <a:rPr lang="en-US" dirty="0"/>
              <a:t>	</a:t>
            </a:r>
          </a:p>
          <a:p>
            <a:r>
              <a:rPr lang="en-US" dirty="0"/>
              <a:t>  	DFARS 252.216-7008: Economic Price Adjustment-Wage Rates or Material Prices 	Controlled by a Foreign Government-Representation. </a:t>
            </a:r>
            <a:r>
              <a:rPr lang="en-US" b="1" dirty="0"/>
              <a:t>Self explanatory</a:t>
            </a:r>
            <a:r>
              <a:rPr lang="en-US" dirty="0"/>
              <a:t>	</a:t>
            </a:r>
          </a:p>
          <a:p>
            <a:r>
              <a:rPr lang="en-US" dirty="0"/>
              <a:t>	</a:t>
            </a:r>
          </a:p>
          <a:p>
            <a:r>
              <a:rPr lang="en-US" dirty="0"/>
              <a:t>  	DFARS 252.225-7000: Buy American--Balance of Payments Program Certificate. 	</a:t>
            </a:r>
            <a:r>
              <a:rPr lang="en-US" b="1" dirty="0"/>
              <a:t>Country of origin data required for items that are no not domestic end products, 	certify products from qualifying countries.</a:t>
            </a:r>
          </a:p>
          <a:p>
            <a:r>
              <a:rPr lang="en-US" b="1" dirty="0"/>
              <a:t>	</a:t>
            </a:r>
          </a:p>
          <a:p>
            <a:r>
              <a:rPr lang="en-US" dirty="0"/>
              <a:t>	  DFARS 252.225-7020: Trade Agreements Certificate. </a:t>
            </a:r>
            <a:r>
              <a:rPr lang="en-US" b="1" dirty="0"/>
              <a:t>Explains DoD loopholes for  	non-qualifying foreign products.	</a:t>
            </a:r>
          </a:p>
          <a:p>
            <a:r>
              <a:rPr lang="en-US" dirty="0"/>
              <a:t>	</a:t>
            </a:r>
          </a:p>
          <a:p>
            <a:r>
              <a:rPr lang="en-US" dirty="0"/>
              <a:t> </a:t>
            </a:r>
          </a:p>
        </p:txBody>
      </p:sp>
    </p:spTree>
    <p:extLst>
      <p:ext uri="{BB962C8B-B14F-4D97-AF65-F5344CB8AC3E}">
        <p14:creationId xmlns:p14="http://schemas.microsoft.com/office/powerpoint/2010/main" val="4445181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6EDC77-ED9E-443B-B8A0-B12624FCBC4D}"/>
              </a:ext>
            </a:extLst>
          </p:cNvPr>
          <p:cNvSpPr>
            <a:spLocks noGrp="1"/>
          </p:cNvSpPr>
          <p:nvPr>
            <p:ph type="title"/>
          </p:nvPr>
        </p:nvSpPr>
        <p:spPr>
          <a:xfrm>
            <a:off x="2331667" y="5286982"/>
            <a:ext cx="8911687" cy="1280890"/>
          </a:xfrm>
        </p:spPr>
        <p:txBody>
          <a:bodyPr/>
          <a:lstStyle/>
          <a:p>
            <a:r>
              <a:rPr lang="en-US" dirty="0"/>
              <a:t>That wasn’t so bad, was it?</a:t>
            </a:r>
          </a:p>
        </p:txBody>
      </p:sp>
      <p:sp>
        <p:nvSpPr>
          <p:cNvPr id="5" name="TextBox 4">
            <a:extLst>
              <a:ext uri="{FF2B5EF4-FFF2-40B4-BE49-F238E27FC236}">
                <a16:creationId xmlns:a16="http://schemas.microsoft.com/office/drawing/2014/main" id="{83CDB8D1-601F-4E76-AB2E-349147FA5D35}"/>
              </a:ext>
            </a:extLst>
          </p:cNvPr>
          <p:cNvSpPr txBox="1"/>
          <p:nvPr/>
        </p:nvSpPr>
        <p:spPr>
          <a:xfrm>
            <a:off x="1539145" y="1909438"/>
            <a:ext cx="10092477" cy="2585323"/>
          </a:xfrm>
          <a:prstGeom prst="rect">
            <a:avLst/>
          </a:prstGeom>
          <a:noFill/>
        </p:spPr>
        <p:txBody>
          <a:bodyPr wrap="square">
            <a:spAutoFit/>
          </a:bodyPr>
          <a:lstStyle/>
          <a:p>
            <a:r>
              <a:rPr lang="en-US" dirty="0"/>
              <a:t> 	DFARS 252.225-7035: Buy American Act--Free Trade Agreements--Balance of 	Payments Program Certificate </a:t>
            </a:r>
            <a:r>
              <a:rPr lang="en-US" b="1" dirty="0"/>
              <a:t>More DoD-specific foreign origin provisions.</a:t>
            </a:r>
            <a:r>
              <a:rPr lang="en-US" dirty="0"/>
              <a:t>	</a:t>
            </a:r>
          </a:p>
          <a:p>
            <a:r>
              <a:rPr lang="en-US" dirty="0"/>
              <a:t>	</a:t>
            </a:r>
          </a:p>
          <a:p>
            <a:r>
              <a:rPr lang="en-US" dirty="0"/>
              <a:t>  	DFARS 252.225-7049: Prohibition on Acquisition of Commercial Satellite Services from 	Certain Foreign Entities--Representations. </a:t>
            </a:r>
            <a:r>
              <a:rPr lang="en-US" b="1" dirty="0"/>
              <a:t>Self-explanatory	</a:t>
            </a:r>
          </a:p>
          <a:p>
            <a:r>
              <a:rPr lang="en-US" dirty="0"/>
              <a:t>	</a:t>
            </a:r>
          </a:p>
          <a:p>
            <a:r>
              <a:rPr lang="en-US" dirty="0"/>
              <a:t>  	DFARS 252.247-7022: Representation of Extent of Transportation by Sea </a:t>
            </a:r>
            <a:r>
              <a:rPr lang="en-US" b="1" dirty="0"/>
              <a:t>If you 	transport by sea- must usually use U.S. flag vessels.	</a:t>
            </a:r>
          </a:p>
          <a:p>
            <a:r>
              <a:rPr lang="en-US" dirty="0"/>
              <a:t>	</a:t>
            </a:r>
          </a:p>
        </p:txBody>
      </p:sp>
    </p:spTree>
    <p:extLst>
      <p:ext uri="{BB962C8B-B14F-4D97-AF65-F5344CB8AC3E}">
        <p14:creationId xmlns:p14="http://schemas.microsoft.com/office/powerpoint/2010/main" val="8873058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766C60-D6DC-4DC1-8F35-AF5D42569871}"/>
              </a:ext>
            </a:extLst>
          </p:cNvPr>
          <p:cNvSpPr>
            <a:spLocks noGrp="1"/>
          </p:cNvSpPr>
          <p:nvPr>
            <p:ph type="title"/>
          </p:nvPr>
        </p:nvSpPr>
        <p:spPr>
          <a:xfrm>
            <a:off x="3280313" y="2916206"/>
            <a:ext cx="8911687" cy="1280890"/>
          </a:xfrm>
        </p:spPr>
        <p:txBody>
          <a:bodyPr/>
          <a:lstStyle/>
          <a:p>
            <a:r>
              <a:rPr lang="en-US" dirty="0"/>
              <a:t>Back to SAM Basics</a:t>
            </a:r>
          </a:p>
        </p:txBody>
      </p:sp>
    </p:spTree>
    <p:extLst>
      <p:ext uri="{BB962C8B-B14F-4D97-AF65-F5344CB8AC3E}">
        <p14:creationId xmlns:p14="http://schemas.microsoft.com/office/powerpoint/2010/main" val="24496996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Tips on using login.gov</a:t>
            </a:r>
          </a:p>
        </p:txBody>
      </p:sp>
      <p:sp>
        <p:nvSpPr>
          <p:cNvPr id="3" name="Content Placeholder 2"/>
          <p:cNvSpPr>
            <a:spLocks noGrp="1"/>
          </p:cNvSpPr>
          <p:nvPr>
            <p:ph idx="1"/>
          </p:nvPr>
        </p:nvSpPr>
        <p:spPr>
          <a:xfrm>
            <a:off x="2589212" y="1442955"/>
            <a:ext cx="8915400" cy="4468267"/>
          </a:xfrm>
        </p:spPr>
        <p:txBody>
          <a:bodyPr>
            <a:noAutofit/>
          </a:bodyPr>
          <a:lstStyle/>
          <a:p>
            <a:r>
              <a:rPr lang="en-US" sz="2400" dirty="0"/>
              <a:t>Keep your email address current!</a:t>
            </a:r>
          </a:p>
          <a:p>
            <a:r>
              <a:rPr lang="en-US" sz="2400" dirty="0"/>
              <a:t>Establish multiple two-factor authentication pathways</a:t>
            </a:r>
          </a:p>
          <a:p>
            <a:pPr lvl="1"/>
            <a:r>
              <a:rPr lang="en-US" sz="2200" dirty="0"/>
              <a:t>Text(s)</a:t>
            </a:r>
          </a:p>
          <a:p>
            <a:pPr lvl="1"/>
            <a:r>
              <a:rPr lang="en-US" sz="2200" dirty="0"/>
              <a:t>Phone(s)</a:t>
            </a:r>
          </a:p>
          <a:p>
            <a:pPr lvl="1"/>
            <a:r>
              <a:rPr lang="en-US" sz="2200" dirty="0"/>
              <a:t>Emails(s)</a:t>
            </a:r>
          </a:p>
          <a:p>
            <a:pPr lvl="1"/>
            <a:r>
              <a:rPr lang="en-US" sz="2200" dirty="0"/>
              <a:t>App</a:t>
            </a:r>
          </a:p>
          <a:p>
            <a:r>
              <a:rPr lang="en-US" sz="2400" dirty="0"/>
              <a:t>This can’t be done from SAM – must go direct to </a:t>
            </a:r>
            <a:r>
              <a:rPr lang="en-US" sz="2400" dirty="0">
                <a:hlinkClick r:id="rId2"/>
              </a:rPr>
              <a:t>www.login.gov</a:t>
            </a:r>
            <a:endParaRPr lang="en-US" sz="2400" dirty="0"/>
          </a:p>
          <a:p>
            <a:r>
              <a:rPr lang="en-US" sz="2400" dirty="0"/>
              <a:t>Multiple people should have login.gov accounts.</a:t>
            </a:r>
          </a:p>
        </p:txBody>
      </p:sp>
    </p:spTree>
    <p:extLst>
      <p:ext uri="{BB962C8B-B14F-4D97-AF65-F5344CB8AC3E}">
        <p14:creationId xmlns:p14="http://schemas.microsoft.com/office/powerpoint/2010/main" val="21394417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SAM-Scams – they just won’t go away</a:t>
            </a:r>
          </a:p>
        </p:txBody>
      </p:sp>
      <p:sp>
        <p:nvSpPr>
          <p:cNvPr id="3" name="Content Placeholder 2"/>
          <p:cNvSpPr>
            <a:spLocks noGrp="1"/>
          </p:cNvSpPr>
          <p:nvPr>
            <p:ph idx="1"/>
          </p:nvPr>
        </p:nvSpPr>
        <p:spPr/>
        <p:txBody>
          <a:bodyPr>
            <a:normAutofit/>
          </a:bodyPr>
          <a:lstStyle/>
          <a:p>
            <a:r>
              <a:rPr lang="en-US" sz="2400" dirty="0"/>
              <a:t>Look at the email address – if it’s not from a .</a:t>
            </a:r>
            <a:r>
              <a:rPr lang="en-US" sz="2400" b="1" dirty="0"/>
              <a:t>gov or .mil </a:t>
            </a:r>
            <a:r>
              <a:rPr lang="en-US" sz="2400" dirty="0"/>
              <a:t>address, it’s probably a scam.</a:t>
            </a:r>
          </a:p>
          <a:p>
            <a:r>
              <a:rPr lang="en-US" sz="2400" dirty="0"/>
              <a:t>Read the fine print.</a:t>
            </a:r>
          </a:p>
          <a:p>
            <a:r>
              <a:rPr lang="en-US" sz="2400" dirty="0"/>
              <a:t>If they ask for a credit card number, </a:t>
            </a:r>
            <a:r>
              <a:rPr lang="en-US" sz="2400" b="1" dirty="0"/>
              <a:t>run!</a:t>
            </a:r>
          </a:p>
          <a:p>
            <a:r>
              <a:rPr lang="en-US" sz="2400" dirty="0"/>
              <a:t>When in doubt, forward the email to </a:t>
            </a:r>
            <a:r>
              <a:rPr lang="en-US" sz="2400" dirty="0">
                <a:hlinkClick r:id="rId2"/>
              </a:rPr>
              <a:t>govcontracting@livefree.nh.gov</a:t>
            </a:r>
            <a:r>
              <a:rPr lang="en-US" sz="2400" dirty="0"/>
              <a:t> . We’ll give you a professional opinion.</a:t>
            </a:r>
            <a:endParaRPr lang="en-US" dirty="0"/>
          </a:p>
        </p:txBody>
      </p:sp>
    </p:spTree>
    <p:extLst>
      <p:ext uri="{BB962C8B-B14F-4D97-AF65-F5344CB8AC3E}">
        <p14:creationId xmlns:p14="http://schemas.microsoft.com/office/powerpoint/2010/main" val="37051634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7985" y="624110"/>
            <a:ext cx="9346628" cy="1280890"/>
          </a:xfrm>
        </p:spPr>
        <p:txBody>
          <a:bodyPr>
            <a:normAutofit/>
          </a:bodyPr>
          <a:lstStyle/>
          <a:p>
            <a:pPr lvl="0"/>
            <a:r>
              <a:rPr lang="en-US" dirty="0"/>
              <a:t>UEID &amp; Address Consistency Concerns</a:t>
            </a:r>
          </a:p>
        </p:txBody>
      </p:sp>
      <p:sp>
        <p:nvSpPr>
          <p:cNvPr id="3" name="Content Placeholder 2"/>
          <p:cNvSpPr>
            <a:spLocks noGrp="1"/>
          </p:cNvSpPr>
          <p:nvPr>
            <p:ph idx="1"/>
          </p:nvPr>
        </p:nvSpPr>
        <p:spPr>
          <a:xfrm>
            <a:off x="2589212" y="1905000"/>
            <a:ext cx="8915400" cy="4006222"/>
          </a:xfrm>
        </p:spPr>
        <p:txBody>
          <a:bodyPr>
            <a:normAutofit/>
          </a:bodyPr>
          <a:lstStyle/>
          <a:p>
            <a:endParaRPr lang="en-US" sz="2800" dirty="0"/>
          </a:p>
          <a:p>
            <a:pPr marL="0" indent="0">
              <a:buNone/>
            </a:pPr>
            <a:r>
              <a:rPr lang="en-US" sz="2800" dirty="0"/>
              <a:t>DUNS #s were deleted from SAM on April 4, 2022</a:t>
            </a:r>
          </a:p>
          <a:p>
            <a:pPr marL="0" indent="0">
              <a:buNone/>
            </a:pPr>
            <a:r>
              <a:rPr lang="en-US" sz="2800" dirty="0"/>
              <a:t>A replacement for this identifier – UEID – is in place now.</a:t>
            </a:r>
          </a:p>
          <a:p>
            <a:pPr marL="0" indent="0">
              <a:buNone/>
            </a:pPr>
            <a:r>
              <a:rPr lang="en-US" sz="2800" dirty="0"/>
              <a:t>Close agreement with Postal Service, IRS and State (NH) is still important. </a:t>
            </a:r>
            <a:r>
              <a:rPr lang="en-US" sz="2800" b="1" dirty="0"/>
              <a:t>Ability to document physical address is required.</a:t>
            </a:r>
          </a:p>
        </p:txBody>
      </p:sp>
    </p:spTree>
    <p:extLst>
      <p:ext uri="{BB962C8B-B14F-4D97-AF65-F5344CB8AC3E}">
        <p14:creationId xmlns:p14="http://schemas.microsoft.com/office/powerpoint/2010/main" val="6240630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2536" y="618824"/>
            <a:ext cx="9502077" cy="1280890"/>
          </a:xfrm>
        </p:spPr>
        <p:txBody>
          <a:bodyPr>
            <a:normAutofit/>
          </a:bodyPr>
          <a:lstStyle/>
          <a:p>
            <a:r>
              <a:rPr lang="en-US" dirty="0"/>
              <a:t>Email addresses – they’re really important:</a:t>
            </a:r>
          </a:p>
        </p:txBody>
      </p:sp>
      <p:sp>
        <p:nvSpPr>
          <p:cNvPr id="3" name="Content Placeholder 2"/>
          <p:cNvSpPr>
            <a:spLocks noGrp="1"/>
          </p:cNvSpPr>
          <p:nvPr>
            <p:ph idx="1"/>
          </p:nvPr>
        </p:nvSpPr>
        <p:spPr>
          <a:xfrm>
            <a:off x="1923940" y="1511667"/>
            <a:ext cx="9580672" cy="4399555"/>
          </a:xfrm>
        </p:spPr>
        <p:txBody>
          <a:bodyPr>
            <a:normAutofit/>
          </a:bodyPr>
          <a:lstStyle/>
          <a:p>
            <a:endParaRPr lang="en-US" sz="2800" dirty="0"/>
          </a:p>
          <a:p>
            <a:r>
              <a:rPr lang="en-US" sz="2800" dirty="0"/>
              <a:t>Changing your email address, for whatever reason, should set off alarm bells in your head. Who do you have to notify? </a:t>
            </a:r>
            <a:r>
              <a:rPr lang="en-US" sz="2800" b="1" dirty="0"/>
              <a:t>Everybody</a:t>
            </a:r>
            <a:r>
              <a:rPr lang="en-US" sz="2800" dirty="0"/>
              <a:t>.</a:t>
            </a:r>
          </a:p>
          <a:p>
            <a:r>
              <a:rPr lang="en-US" sz="2800" dirty="0"/>
              <a:t>A key email address may change when someone </a:t>
            </a:r>
            <a:r>
              <a:rPr lang="en-US" sz="2800" b="1" dirty="0"/>
              <a:t>leaves the business</a:t>
            </a:r>
            <a:r>
              <a:rPr lang="en-US" sz="2800" dirty="0"/>
              <a:t>.</a:t>
            </a:r>
            <a:endParaRPr lang="en-US" dirty="0"/>
          </a:p>
        </p:txBody>
      </p:sp>
    </p:spTree>
    <p:extLst>
      <p:ext uri="{BB962C8B-B14F-4D97-AF65-F5344CB8AC3E}">
        <p14:creationId xmlns:p14="http://schemas.microsoft.com/office/powerpoint/2010/main" val="11642029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SAM Roles</a:t>
            </a:r>
          </a:p>
        </p:txBody>
      </p:sp>
      <p:sp>
        <p:nvSpPr>
          <p:cNvPr id="3" name="Content Placeholder 2"/>
          <p:cNvSpPr>
            <a:spLocks noGrp="1"/>
          </p:cNvSpPr>
          <p:nvPr>
            <p:ph idx="1"/>
          </p:nvPr>
        </p:nvSpPr>
        <p:spPr>
          <a:xfrm>
            <a:off x="2589212" y="1543380"/>
            <a:ext cx="8915400" cy="4367841"/>
          </a:xfrm>
        </p:spPr>
        <p:txBody>
          <a:bodyPr>
            <a:normAutofit/>
          </a:bodyPr>
          <a:lstStyle/>
          <a:p>
            <a:pPr lvl="1"/>
            <a:r>
              <a:rPr lang="en-US" sz="2800" dirty="0"/>
              <a:t>Every SAM account has an Entity Administrator</a:t>
            </a:r>
          </a:p>
          <a:p>
            <a:pPr lvl="2"/>
            <a:r>
              <a:rPr lang="en-US" sz="2800" dirty="0"/>
              <a:t>Appointed by management</a:t>
            </a:r>
          </a:p>
          <a:p>
            <a:pPr lvl="2"/>
            <a:r>
              <a:rPr lang="en-US" sz="2800" dirty="0"/>
              <a:t>Documented in a </a:t>
            </a:r>
            <a:r>
              <a:rPr lang="en-US" sz="2800" b="1" dirty="0"/>
              <a:t>notarized letter</a:t>
            </a:r>
          </a:p>
          <a:p>
            <a:pPr lvl="2"/>
            <a:r>
              <a:rPr lang="en-US" sz="2800" dirty="0"/>
              <a:t>Can update SAM</a:t>
            </a:r>
          </a:p>
          <a:p>
            <a:pPr lvl="2"/>
            <a:r>
              <a:rPr lang="en-US" sz="2800" dirty="0"/>
              <a:t>Can appoint others and bestow privileges</a:t>
            </a:r>
          </a:p>
          <a:p>
            <a:pPr lvl="2"/>
            <a:r>
              <a:rPr lang="en-US" sz="2800" dirty="0"/>
              <a:t>Should appoint a successor</a:t>
            </a:r>
          </a:p>
        </p:txBody>
      </p:sp>
    </p:spTree>
    <p:extLst>
      <p:ext uri="{BB962C8B-B14F-4D97-AF65-F5344CB8AC3E}">
        <p14:creationId xmlns:p14="http://schemas.microsoft.com/office/powerpoint/2010/main" val="30206209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81230" y="624110"/>
            <a:ext cx="9723383" cy="1280890"/>
          </a:xfrm>
        </p:spPr>
        <p:txBody>
          <a:bodyPr/>
          <a:lstStyle/>
          <a:p>
            <a:pPr lvl="0"/>
            <a:r>
              <a:rPr lang="en-US" dirty="0"/>
              <a:t>Timely renewal (</a:t>
            </a:r>
            <a:r>
              <a:rPr lang="en-US" strike="sngStrike" dirty="0"/>
              <a:t>2</a:t>
            </a:r>
            <a:r>
              <a:rPr lang="en-US" dirty="0"/>
              <a:t> </a:t>
            </a:r>
            <a:r>
              <a:rPr lang="en-US" b="1" dirty="0">
                <a:solidFill>
                  <a:srgbClr val="FF0000"/>
                </a:solidFill>
              </a:rPr>
              <a:t>5 </a:t>
            </a:r>
            <a:r>
              <a:rPr lang="en-US" dirty="0"/>
              <a:t>weeks before expiration)</a:t>
            </a:r>
          </a:p>
        </p:txBody>
      </p:sp>
      <p:sp>
        <p:nvSpPr>
          <p:cNvPr id="3" name="Content Placeholder 2"/>
          <p:cNvSpPr>
            <a:spLocks noGrp="1"/>
          </p:cNvSpPr>
          <p:nvPr>
            <p:ph idx="1"/>
          </p:nvPr>
        </p:nvSpPr>
        <p:spPr/>
        <p:txBody>
          <a:bodyPr>
            <a:normAutofit/>
          </a:bodyPr>
          <a:lstStyle/>
          <a:p>
            <a:pPr marL="0" indent="0" algn="ctr">
              <a:buNone/>
            </a:pPr>
            <a:endParaRPr lang="en-US" sz="3200" dirty="0"/>
          </a:p>
          <a:p>
            <a:pPr marL="0" indent="0" algn="ctr">
              <a:buNone/>
            </a:pPr>
            <a:r>
              <a:rPr lang="en-US" sz="3200" dirty="0"/>
              <a:t>Need we say more?</a:t>
            </a:r>
          </a:p>
        </p:txBody>
      </p:sp>
    </p:spTree>
    <p:extLst>
      <p:ext uri="{BB962C8B-B14F-4D97-AF65-F5344CB8AC3E}">
        <p14:creationId xmlns:p14="http://schemas.microsoft.com/office/powerpoint/2010/main" val="2118215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and Participant Guide</a:t>
            </a:r>
          </a:p>
        </p:txBody>
      </p:sp>
      <p:sp>
        <p:nvSpPr>
          <p:cNvPr id="3" name="Content Placeholder 2"/>
          <p:cNvSpPr>
            <a:spLocks noGrp="1"/>
          </p:cNvSpPr>
          <p:nvPr>
            <p:ph idx="1"/>
          </p:nvPr>
        </p:nvSpPr>
        <p:spPr>
          <a:xfrm>
            <a:off x="2589212" y="1617378"/>
            <a:ext cx="8915400" cy="4293844"/>
          </a:xfrm>
        </p:spPr>
        <p:txBody>
          <a:bodyPr>
            <a:normAutofit/>
          </a:bodyPr>
          <a:lstStyle/>
          <a:p>
            <a:r>
              <a:rPr lang="en-US" sz="2400" dirty="0"/>
              <a:t>NH PTAC/</a:t>
            </a:r>
            <a:r>
              <a:rPr lang="en-US" sz="2400" b="1" dirty="0">
                <a:solidFill>
                  <a:srgbClr val="0070C0"/>
                </a:solidFill>
              </a:rPr>
              <a:t>APEX Accelerator </a:t>
            </a:r>
            <a:r>
              <a:rPr lang="en-US" sz="2400" dirty="0"/>
              <a:t>– </a:t>
            </a:r>
          </a:p>
          <a:p>
            <a:r>
              <a:rPr lang="en-US" sz="2400" dirty="0"/>
              <a:t>Stuff to know before we start</a:t>
            </a:r>
          </a:p>
          <a:p>
            <a:pPr lvl="1"/>
            <a:r>
              <a:rPr lang="en-US" sz="2400" dirty="0"/>
              <a:t>Muting</a:t>
            </a:r>
          </a:p>
          <a:p>
            <a:pPr lvl="1"/>
            <a:r>
              <a:rPr lang="en-US" sz="2400" dirty="0"/>
              <a:t>Chat function</a:t>
            </a:r>
          </a:p>
          <a:p>
            <a:pPr lvl="1"/>
            <a:r>
              <a:rPr lang="en-US" sz="2400" dirty="0"/>
              <a:t>Slides will be posted at </a:t>
            </a:r>
            <a:r>
              <a:rPr lang="en-US" sz="2400" dirty="0">
                <a:hlinkClick r:id="rId2"/>
              </a:rPr>
              <a:t>www.NHEconomy.com/ptac</a:t>
            </a:r>
            <a:r>
              <a:rPr lang="en-US" sz="2400" dirty="0"/>
              <a:t> under </a:t>
            </a:r>
            <a:r>
              <a:rPr lang="en-US" sz="2400" u="sng" dirty="0"/>
              <a:t>Training Presentations</a:t>
            </a:r>
          </a:p>
          <a:p>
            <a:pPr lvl="1"/>
            <a:r>
              <a:rPr lang="en-US" sz="2400" dirty="0"/>
              <a:t>Session is being recorded</a:t>
            </a:r>
          </a:p>
          <a:p>
            <a:pPr lvl="1"/>
            <a:r>
              <a:rPr lang="en-US" sz="2400" dirty="0"/>
              <a:t>We will post the recording as soon as we’re able</a:t>
            </a:r>
          </a:p>
        </p:txBody>
      </p:sp>
    </p:spTree>
    <p:extLst>
      <p:ext uri="{BB962C8B-B14F-4D97-AF65-F5344CB8AC3E}">
        <p14:creationId xmlns:p14="http://schemas.microsoft.com/office/powerpoint/2010/main" val="9383784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39562"/>
          </a:xfrm>
        </p:spPr>
        <p:txBody>
          <a:bodyPr/>
          <a:lstStyle/>
          <a:p>
            <a:pPr lvl="0"/>
            <a:r>
              <a:rPr lang="en-US" dirty="0"/>
              <a:t>MPIN, MPIN changing</a:t>
            </a:r>
          </a:p>
        </p:txBody>
      </p:sp>
      <p:sp>
        <p:nvSpPr>
          <p:cNvPr id="3" name="Content Placeholder 2"/>
          <p:cNvSpPr>
            <a:spLocks noGrp="1"/>
          </p:cNvSpPr>
          <p:nvPr>
            <p:ph idx="1"/>
          </p:nvPr>
        </p:nvSpPr>
        <p:spPr>
          <a:xfrm>
            <a:off x="2589212" y="1543380"/>
            <a:ext cx="8915400" cy="4367842"/>
          </a:xfrm>
        </p:spPr>
        <p:txBody>
          <a:bodyPr>
            <a:normAutofit/>
          </a:bodyPr>
          <a:lstStyle/>
          <a:p>
            <a:r>
              <a:rPr lang="en-US" sz="2800" b="1" dirty="0"/>
              <a:t>Don’t lose your MPIN</a:t>
            </a:r>
          </a:p>
          <a:p>
            <a:pPr lvl="1"/>
            <a:r>
              <a:rPr lang="en-US" sz="2800" dirty="0"/>
              <a:t>You don’t need it very often - when updating SAM, applying for WOSB.</a:t>
            </a:r>
          </a:p>
          <a:p>
            <a:pPr lvl="1"/>
            <a:r>
              <a:rPr lang="en-US" sz="2800" dirty="0"/>
              <a:t>You can reset it in SAM, but often you can’t when you most need to.</a:t>
            </a:r>
          </a:p>
          <a:p>
            <a:endParaRPr lang="en-US" sz="2800" dirty="0"/>
          </a:p>
        </p:txBody>
      </p:sp>
    </p:spTree>
    <p:extLst>
      <p:ext uri="{BB962C8B-B14F-4D97-AF65-F5344CB8AC3E}">
        <p14:creationId xmlns:p14="http://schemas.microsoft.com/office/powerpoint/2010/main" val="8288226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Size Matters in SAM </a:t>
            </a:r>
          </a:p>
        </p:txBody>
      </p:sp>
      <p:sp>
        <p:nvSpPr>
          <p:cNvPr id="3" name="Content Placeholder 2"/>
          <p:cNvSpPr>
            <a:spLocks noGrp="1"/>
          </p:cNvSpPr>
          <p:nvPr>
            <p:ph idx="1"/>
          </p:nvPr>
        </p:nvSpPr>
        <p:spPr>
          <a:xfrm>
            <a:off x="2589212" y="1545021"/>
            <a:ext cx="8915400" cy="4366201"/>
          </a:xfrm>
        </p:spPr>
        <p:txBody>
          <a:bodyPr>
            <a:normAutofit fontScale="85000" lnSpcReduction="10000"/>
          </a:bodyPr>
          <a:lstStyle/>
          <a:p>
            <a:pPr marL="0" indent="0">
              <a:buNone/>
            </a:pPr>
            <a:endParaRPr lang="en-US" sz="2800" dirty="0"/>
          </a:p>
          <a:p>
            <a:r>
              <a:rPr lang="en-US" sz="3300" dirty="0"/>
              <a:t>SAM makes a determination of your business size It generally uses one of two criteria:</a:t>
            </a:r>
          </a:p>
          <a:p>
            <a:pPr lvl="1"/>
            <a:r>
              <a:rPr lang="en-US" sz="3300" dirty="0"/>
              <a:t>Number of Employees (12 month average)</a:t>
            </a:r>
          </a:p>
          <a:p>
            <a:pPr lvl="1"/>
            <a:r>
              <a:rPr lang="en-US" sz="3300" dirty="0"/>
              <a:t>Average annual revenue (5 year average)</a:t>
            </a:r>
          </a:p>
          <a:p>
            <a:pPr marL="457200" lvl="1" indent="0">
              <a:buNone/>
            </a:pPr>
            <a:endParaRPr lang="en-US" sz="3300" dirty="0"/>
          </a:p>
          <a:p>
            <a:r>
              <a:rPr lang="en-US" sz="3300" dirty="0"/>
              <a:t>SAM compares these data to the size standards for each of your NAICS codes.</a:t>
            </a:r>
          </a:p>
          <a:p>
            <a:endParaRPr lang="en-US" sz="2800" dirty="0"/>
          </a:p>
        </p:txBody>
      </p:sp>
    </p:spTree>
    <p:extLst>
      <p:ext uri="{BB962C8B-B14F-4D97-AF65-F5344CB8AC3E}">
        <p14:creationId xmlns:p14="http://schemas.microsoft.com/office/powerpoint/2010/main" val="2921176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NAICS &amp; PSC; primary NAICS selection</a:t>
            </a:r>
          </a:p>
        </p:txBody>
      </p:sp>
      <p:sp>
        <p:nvSpPr>
          <p:cNvPr id="3" name="Content Placeholder 2"/>
          <p:cNvSpPr>
            <a:spLocks noGrp="1"/>
          </p:cNvSpPr>
          <p:nvPr>
            <p:ph idx="1"/>
          </p:nvPr>
        </p:nvSpPr>
        <p:spPr>
          <a:xfrm>
            <a:off x="2278072" y="1141679"/>
            <a:ext cx="9226540" cy="4817113"/>
          </a:xfrm>
        </p:spPr>
        <p:txBody>
          <a:bodyPr>
            <a:noAutofit/>
          </a:bodyPr>
          <a:lstStyle/>
          <a:p>
            <a:endParaRPr lang="en-US" sz="2400" dirty="0"/>
          </a:p>
          <a:p>
            <a:pPr lvl="1"/>
            <a:r>
              <a:rPr lang="en-US" sz="2800" dirty="0"/>
              <a:t>Look up your NAICS codes </a:t>
            </a:r>
            <a:r>
              <a:rPr lang="en-US" sz="2800" dirty="0">
                <a:hlinkClick r:id="rId2"/>
              </a:rPr>
              <a:t>here</a:t>
            </a:r>
            <a:r>
              <a:rPr lang="en-US" sz="2800" dirty="0"/>
              <a:t>. Choose as many as needed for your products/services.</a:t>
            </a:r>
          </a:p>
          <a:p>
            <a:pPr lvl="1"/>
            <a:r>
              <a:rPr lang="en-US" sz="2800" dirty="0"/>
              <a:t>Don’t rely on the wholesale or retail codes – they’re not supposed to be used in government contracting.</a:t>
            </a:r>
          </a:p>
          <a:p>
            <a:pPr lvl="1"/>
            <a:r>
              <a:rPr lang="en-US" sz="2800" dirty="0"/>
              <a:t>Pick your </a:t>
            </a:r>
            <a:r>
              <a:rPr lang="en-US" sz="2800" b="1" dirty="0"/>
              <a:t>primary </a:t>
            </a:r>
            <a:r>
              <a:rPr lang="en-US" sz="2800" dirty="0"/>
              <a:t>– the one that best describes where the largest component of your revenue comes from.</a:t>
            </a:r>
          </a:p>
          <a:p>
            <a:pPr lvl="1"/>
            <a:r>
              <a:rPr lang="en-US" sz="2800" dirty="0"/>
              <a:t>Pick your PSC code(s) </a:t>
            </a:r>
            <a:r>
              <a:rPr lang="en-US" sz="2800" dirty="0">
                <a:hlinkClick r:id="rId3"/>
              </a:rPr>
              <a:t>here</a:t>
            </a:r>
            <a:r>
              <a:rPr lang="en-US" sz="2800" dirty="0"/>
              <a:t>.</a:t>
            </a:r>
          </a:p>
          <a:p>
            <a:pPr marL="457200" lvl="1" indent="0">
              <a:buNone/>
            </a:pPr>
            <a:r>
              <a:rPr lang="en-US" sz="2400" dirty="0"/>
              <a:t> </a:t>
            </a:r>
          </a:p>
        </p:txBody>
      </p:sp>
    </p:spTree>
    <p:extLst>
      <p:ext uri="{BB962C8B-B14F-4D97-AF65-F5344CB8AC3E}">
        <p14:creationId xmlns:p14="http://schemas.microsoft.com/office/powerpoint/2010/main" val="14679666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Small Disadvantaged Businesses (SDB)</a:t>
            </a:r>
          </a:p>
        </p:txBody>
      </p:sp>
      <p:sp>
        <p:nvSpPr>
          <p:cNvPr id="3" name="Content Placeholder 2"/>
          <p:cNvSpPr>
            <a:spLocks noGrp="1"/>
          </p:cNvSpPr>
          <p:nvPr>
            <p:ph idx="1"/>
          </p:nvPr>
        </p:nvSpPr>
        <p:spPr>
          <a:xfrm>
            <a:off x="2592925" y="1639615"/>
            <a:ext cx="8915400" cy="4292750"/>
          </a:xfrm>
        </p:spPr>
        <p:txBody>
          <a:bodyPr>
            <a:noAutofit/>
          </a:bodyPr>
          <a:lstStyle/>
          <a:p>
            <a:r>
              <a:rPr lang="en-US" sz="2800" dirty="0"/>
              <a:t>About half of all businesses that think they are SDBs actually don’t qualify</a:t>
            </a:r>
          </a:p>
          <a:p>
            <a:r>
              <a:rPr lang="en-US" sz="2800" dirty="0"/>
              <a:t>Most of them meet the economic disadvantage criteria,</a:t>
            </a:r>
          </a:p>
          <a:p>
            <a:pPr marL="0" indent="0" algn="ctr">
              <a:buNone/>
            </a:pPr>
            <a:r>
              <a:rPr lang="en-US" sz="2800" b="1" dirty="0"/>
              <a:t>but:</a:t>
            </a:r>
          </a:p>
          <a:p>
            <a:r>
              <a:rPr lang="en-US" sz="2800" b="1" dirty="0"/>
              <a:t>You also must be socially disadvantaged.</a:t>
            </a:r>
          </a:p>
          <a:p>
            <a:r>
              <a:rPr lang="en-US" sz="2800" dirty="0"/>
              <a:t>Women-owned and veteran-owned businesses </a:t>
            </a:r>
            <a:r>
              <a:rPr lang="en-US" sz="2800" b="1" dirty="0"/>
              <a:t>are not </a:t>
            </a:r>
            <a:r>
              <a:rPr lang="en-US" sz="2800" dirty="0"/>
              <a:t>on the socially-disadvantaged list.</a:t>
            </a:r>
          </a:p>
        </p:txBody>
      </p:sp>
    </p:spTree>
    <p:extLst>
      <p:ext uri="{BB962C8B-B14F-4D97-AF65-F5344CB8AC3E}">
        <p14:creationId xmlns:p14="http://schemas.microsoft.com/office/powerpoint/2010/main" val="10365634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Points of Contact</a:t>
            </a:r>
          </a:p>
        </p:txBody>
      </p:sp>
      <p:sp>
        <p:nvSpPr>
          <p:cNvPr id="3" name="Content Placeholder 2"/>
          <p:cNvSpPr>
            <a:spLocks noGrp="1"/>
          </p:cNvSpPr>
          <p:nvPr>
            <p:ph idx="1"/>
          </p:nvPr>
        </p:nvSpPr>
        <p:spPr/>
        <p:txBody>
          <a:bodyPr/>
          <a:lstStyle/>
          <a:p>
            <a:r>
              <a:rPr lang="en-US" sz="2800" dirty="0"/>
              <a:t>Ideally, have at least two </a:t>
            </a:r>
            <a:r>
              <a:rPr lang="en-US" sz="2800" u="sng" dirty="0"/>
              <a:t>different</a:t>
            </a:r>
            <a:r>
              <a:rPr lang="en-US" sz="2800" dirty="0"/>
              <a:t> POCs.</a:t>
            </a:r>
          </a:p>
          <a:p>
            <a:pPr marL="0" indent="0">
              <a:buNone/>
            </a:pPr>
            <a:endParaRPr lang="en-US" sz="2800" dirty="0"/>
          </a:p>
          <a:p>
            <a:r>
              <a:rPr lang="en-US" sz="2800" dirty="0"/>
              <a:t>You can use the clever “copy” feature to populate the different POC fields.</a:t>
            </a:r>
          </a:p>
          <a:p>
            <a:endParaRPr lang="en-US" sz="2400" dirty="0"/>
          </a:p>
          <a:p>
            <a:endParaRPr lang="en-US" sz="2400" dirty="0"/>
          </a:p>
          <a:p>
            <a:endParaRPr lang="en-US" sz="2400" dirty="0"/>
          </a:p>
          <a:p>
            <a:pPr lvl="1"/>
            <a:endParaRPr lang="en-US" sz="2400" dirty="0"/>
          </a:p>
          <a:p>
            <a:pPr lvl="1"/>
            <a:endParaRPr lang="en-US" sz="2400" dirty="0"/>
          </a:p>
          <a:p>
            <a:pPr marL="457200" lvl="1" indent="0">
              <a:buNone/>
            </a:pPr>
            <a:endParaRPr lang="en-US" dirty="0"/>
          </a:p>
        </p:txBody>
      </p:sp>
    </p:spTree>
    <p:extLst>
      <p:ext uri="{BB962C8B-B14F-4D97-AF65-F5344CB8AC3E}">
        <p14:creationId xmlns:p14="http://schemas.microsoft.com/office/powerpoint/2010/main" val="36610862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Dynamic Small Business Search (DSBS)</a:t>
            </a:r>
          </a:p>
        </p:txBody>
      </p:sp>
      <p:sp>
        <p:nvSpPr>
          <p:cNvPr id="3" name="Content Placeholder 2"/>
          <p:cNvSpPr>
            <a:spLocks noGrp="1"/>
          </p:cNvSpPr>
          <p:nvPr>
            <p:ph idx="1"/>
          </p:nvPr>
        </p:nvSpPr>
        <p:spPr>
          <a:xfrm>
            <a:off x="2589212" y="1371599"/>
            <a:ext cx="8915400" cy="4918841"/>
          </a:xfrm>
        </p:spPr>
        <p:txBody>
          <a:bodyPr>
            <a:noAutofit/>
          </a:bodyPr>
          <a:lstStyle/>
          <a:p>
            <a:pPr lvl="1"/>
            <a:r>
              <a:rPr lang="en-US" sz="2000" dirty="0"/>
              <a:t>SBA provides this separate, but attached database</a:t>
            </a:r>
          </a:p>
          <a:p>
            <a:pPr lvl="1"/>
            <a:r>
              <a:rPr lang="en-US" sz="2000" dirty="0"/>
              <a:t>Its purpose is to enable searches for small businesses that are registered in SAM</a:t>
            </a:r>
          </a:p>
          <a:p>
            <a:pPr lvl="1"/>
            <a:r>
              <a:rPr lang="en-US" sz="2000" dirty="0"/>
              <a:t>You can search by:</a:t>
            </a:r>
          </a:p>
          <a:p>
            <a:pPr lvl="2"/>
            <a:r>
              <a:rPr lang="en-US" sz="2000" dirty="0"/>
              <a:t>Geography</a:t>
            </a:r>
          </a:p>
          <a:p>
            <a:pPr lvl="2"/>
            <a:r>
              <a:rPr lang="en-US" sz="2000" dirty="0"/>
              <a:t>Certifications - </a:t>
            </a:r>
          </a:p>
          <a:p>
            <a:pPr lvl="2"/>
            <a:r>
              <a:rPr lang="en-US" sz="2000" dirty="0"/>
              <a:t>NAICS codes </a:t>
            </a:r>
            <a:r>
              <a:rPr lang="en-US" sz="2000" b="1" dirty="0"/>
              <a:t>or keywords</a:t>
            </a:r>
          </a:p>
          <a:p>
            <a:pPr lvl="2"/>
            <a:r>
              <a:rPr lang="en-US" sz="2000" dirty="0"/>
              <a:t>Sector (manufacturer, construction etc.)</a:t>
            </a:r>
          </a:p>
          <a:p>
            <a:pPr lvl="2"/>
            <a:r>
              <a:rPr lang="en-US" sz="2000" dirty="0"/>
              <a:t>Bonding, QA, Size</a:t>
            </a:r>
          </a:p>
          <a:p>
            <a:pPr lvl="2"/>
            <a:r>
              <a:rPr lang="en-US" sz="2000" dirty="0"/>
              <a:t> DUNS, CAGE, Name, </a:t>
            </a:r>
            <a:r>
              <a:rPr lang="en-US" sz="2000" b="1" dirty="0"/>
              <a:t>UEID?</a:t>
            </a:r>
          </a:p>
          <a:p>
            <a:pPr lvl="1"/>
            <a:r>
              <a:rPr lang="en-US" sz="2000" dirty="0"/>
              <a:t>Important to fill this out, particularly the </a:t>
            </a:r>
            <a:r>
              <a:rPr lang="en-US" sz="2000" b="1" dirty="0"/>
              <a:t>Capabilities Narrative</a:t>
            </a:r>
          </a:p>
          <a:p>
            <a:pPr lvl="1"/>
            <a:r>
              <a:rPr lang="en-US" sz="2000" b="1" dirty="0"/>
              <a:t>FREE ADVERTISING!</a:t>
            </a:r>
          </a:p>
        </p:txBody>
      </p:sp>
    </p:spTree>
    <p:extLst>
      <p:ext uri="{BB962C8B-B14F-4D97-AF65-F5344CB8AC3E}">
        <p14:creationId xmlns:p14="http://schemas.microsoft.com/office/powerpoint/2010/main" val="19535486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380593" y="887792"/>
            <a:ext cx="9185765" cy="5564600"/>
          </a:xfrm>
          <a:prstGeom prst="rect">
            <a:avLst/>
          </a:prstGeom>
        </p:spPr>
        <p:txBody>
          <a:bodyPr wrap="square">
            <a:spAutoFit/>
          </a:bodyPr>
          <a:lstStyle/>
          <a:p>
            <a:pPr algn="ctr">
              <a:lnSpc>
                <a:spcPct val="115000"/>
              </a:lnSpc>
              <a:spcAft>
                <a:spcPts val="1000"/>
              </a:spcAft>
            </a:pPr>
            <a:r>
              <a:rPr lang="en-US" sz="2800" dirty="0">
                <a:latin typeface="Calibri" panose="020F0502020204030204" pitchFamily="34" charset="0"/>
                <a:ea typeface="Calibri" panose="020F0502020204030204" pitchFamily="34" charset="0"/>
                <a:cs typeface="Times New Roman" panose="02020603050405020304" pitchFamily="18" charset="0"/>
              </a:rPr>
              <a:t>SAM FAR Clauses from Main Body of SAM</a:t>
            </a:r>
          </a:p>
          <a:p>
            <a:pPr>
              <a:lnSpc>
                <a:spcPct val="115000"/>
              </a:lnSpc>
              <a:spcAft>
                <a:spcPts val="1000"/>
              </a:spcAft>
            </a:pPr>
            <a:r>
              <a:rPr lang="en-US" sz="2200" b="1" u="sng" dirty="0">
                <a:latin typeface="Calibri" panose="020F0502020204030204" pitchFamily="34" charset="0"/>
                <a:ea typeface="Calibri" panose="020F0502020204030204" pitchFamily="34" charset="0"/>
                <a:cs typeface="Times New Roman" panose="02020603050405020304" pitchFamily="18" charset="0"/>
              </a:rPr>
              <a:t>CORE DATA SECTION</a:t>
            </a:r>
            <a:endParaRPr lang="en-US" sz="2200" b="1"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2200" dirty="0">
                <a:latin typeface="Calibri" panose="020F0502020204030204" pitchFamily="34" charset="0"/>
                <a:ea typeface="Calibri" panose="020F0502020204030204" pitchFamily="34" charset="0"/>
                <a:cs typeface="Times New Roman" panose="02020603050405020304" pitchFamily="18" charset="0"/>
              </a:rPr>
              <a:t>Proceedings: FAR 52.209-7 Contracts totaling more than $10,000,000?</a:t>
            </a:r>
          </a:p>
          <a:p>
            <a:pPr>
              <a:lnSpc>
                <a:spcPct val="115000"/>
              </a:lnSpc>
              <a:spcAft>
                <a:spcPts val="1000"/>
              </a:spcAft>
            </a:pPr>
            <a:r>
              <a:rPr lang="en-US" sz="2200" dirty="0">
                <a:latin typeface="Calibri" panose="020F0502020204030204" pitchFamily="34" charset="0"/>
                <a:ea typeface="Calibri" panose="020F0502020204030204" pitchFamily="34" charset="0"/>
                <a:cs typeface="Times New Roman" panose="02020603050405020304" pitchFamily="18" charset="0"/>
              </a:rPr>
              <a:t>FAR 52.209-9 </a:t>
            </a:r>
            <a:r>
              <a:rPr lang="en-US" sz="2200" dirty="0">
                <a:latin typeface="Calibri" panose="020F0502020204030204" pitchFamily="34" charset="0"/>
                <a:cs typeface="Calibri" panose="020F0502020204030204" pitchFamily="34" charset="0"/>
              </a:rPr>
              <a:t>Federal Awardee Performance and Integrity Information System (FAPIIS) </a:t>
            </a:r>
            <a:endParaRPr lang="en-US" sz="2200" dirty="0">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1000"/>
              </a:spcAft>
            </a:pPr>
            <a:r>
              <a:rPr lang="en-US" sz="2200" dirty="0">
                <a:latin typeface="Calibri" panose="020F0502020204030204" pitchFamily="34" charset="0"/>
                <a:ea typeface="Calibri" panose="020F0502020204030204" pitchFamily="34" charset="0"/>
                <a:cs typeface="Times New Roman" panose="02020603050405020304" pitchFamily="18" charset="0"/>
              </a:rPr>
              <a:t>2 CFR 200 Appendix XII (for Grants)</a:t>
            </a:r>
          </a:p>
          <a:p>
            <a:pPr>
              <a:lnSpc>
                <a:spcPct val="115000"/>
              </a:lnSpc>
              <a:spcAft>
                <a:spcPts val="1000"/>
              </a:spcAft>
            </a:pPr>
            <a:r>
              <a:rPr lang="en-US" sz="2200" b="1" u="sng" dirty="0">
                <a:latin typeface="Calibri" panose="020F0502020204030204" pitchFamily="34" charset="0"/>
                <a:ea typeface="Calibri" panose="020F0502020204030204" pitchFamily="34" charset="0"/>
                <a:cs typeface="Times New Roman" panose="02020603050405020304" pitchFamily="18" charset="0"/>
              </a:rPr>
              <a:t>REPS &amp; CERTS SECTION</a:t>
            </a:r>
          </a:p>
          <a:p>
            <a:pPr>
              <a:lnSpc>
                <a:spcPct val="115000"/>
              </a:lnSpc>
              <a:spcAft>
                <a:spcPts val="1000"/>
              </a:spcAft>
            </a:pPr>
            <a:r>
              <a:rPr lang="en-US" sz="2200" u="sng" dirty="0">
                <a:latin typeface="Calibri" panose="020F0502020204030204" pitchFamily="34" charset="0"/>
                <a:ea typeface="Calibri" panose="020F0502020204030204" pitchFamily="34" charset="0"/>
                <a:cs typeface="Times New Roman" panose="02020603050405020304" pitchFamily="18" charset="0"/>
              </a:rPr>
              <a:t>FAR Response 1</a:t>
            </a:r>
          </a:p>
          <a:p>
            <a:pPr>
              <a:lnSpc>
                <a:spcPct val="115000"/>
              </a:lnSpc>
              <a:spcAft>
                <a:spcPts val="1000"/>
              </a:spcAft>
            </a:pPr>
            <a:r>
              <a:rPr lang="en-US" sz="2200" b="1" dirty="0">
                <a:latin typeface="Calibri" panose="020F0502020204030204" pitchFamily="34" charset="0"/>
                <a:ea typeface="Calibri" panose="020F0502020204030204" pitchFamily="34" charset="0"/>
                <a:cs typeface="Times New Roman" panose="02020603050405020304" pitchFamily="18" charset="0"/>
              </a:rPr>
              <a:t>FAR 52.214-14, 52.215.6  Work done at other than the bidder’s given address</a:t>
            </a:r>
          </a:p>
          <a:p>
            <a:pPr>
              <a:lnSpc>
                <a:spcPct val="115000"/>
              </a:lnSpc>
              <a:spcAft>
                <a:spcPts val="1000"/>
              </a:spcAft>
            </a:pPr>
            <a:r>
              <a:rPr lang="en-US" sz="2200" dirty="0">
                <a:latin typeface="Calibri" panose="020F0502020204030204" pitchFamily="34" charset="0"/>
                <a:ea typeface="Calibri" panose="020F0502020204030204" pitchFamily="34" charset="0"/>
                <a:cs typeface="Times New Roman" panose="02020603050405020304" pitchFamily="18" charset="0"/>
              </a:rPr>
              <a:t>FAR 52.223-4, FAR 52.223-9: Recovered Material Content:</a:t>
            </a:r>
          </a:p>
          <a:p>
            <a:pPr>
              <a:lnSpc>
                <a:spcPct val="115000"/>
              </a:lnSpc>
              <a:spcAft>
                <a:spcPts val="1000"/>
              </a:spcAft>
            </a:pP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139433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02279" y="662088"/>
            <a:ext cx="7279963" cy="5533823"/>
          </a:xfrm>
          <a:prstGeom prst="rect">
            <a:avLst/>
          </a:prstGeom>
        </p:spPr>
        <p:txBody>
          <a:bodyPr wrap="square">
            <a:spAutoFit/>
          </a:bodyPr>
          <a:lstStyle/>
          <a:p>
            <a:pPr>
              <a:lnSpc>
                <a:spcPct val="115000"/>
              </a:lnSpc>
              <a:spcAft>
                <a:spcPts val="1000"/>
              </a:spcAft>
            </a:pPr>
            <a:r>
              <a:rPr lang="en-US" sz="2400" u="sng" dirty="0">
                <a:latin typeface="Calibri" panose="020F0502020204030204" pitchFamily="34" charset="0"/>
                <a:ea typeface="Calibri" panose="020F0502020204030204" pitchFamily="34" charset="0"/>
                <a:cs typeface="Times New Roman" panose="02020603050405020304" pitchFamily="18" charset="0"/>
              </a:rPr>
              <a:t>FAR Response 2</a:t>
            </a:r>
          </a:p>
          <a:p>
            <a:pPr>
              <a:lnSpc>
                <a:spcPct val="115000"/>
              </a:lnSpc>
              <a:spcAft>
                <a:spcPts val="1000"/>
              </a:spcAft>
            </a:pPr>
            <a:r>
              <a:rPr lang="en-US" sz="2400" dirty="0">
                <a:latin typeface="Calibri" panose="020F0502020204030204" pitchFamily="34" charset="0"/>
                <a:ea typeface="Calibri" panose="020F0502020204030204" pitchFamily="34" charset="0"/>
                <a:cs typeface="Times New Roman" panose="02020603050405020304" pitchFamily="18" charset="0"/>
              </a:rPr>
              <a:t>FAR 52.219-2  Labor Surplus Area	</a:t>
            </a:r>
          </a:p>
          <a:p>
            <a:pPr>
              <a:lnSpc>
                <a:spcPct val="115000"/>
              </a:lnSpc>
              <a:spcAft>
                <a:spcPts val="1000"/>
              </a:spcAft>
            </a:pPr>
            <a:r>
              <a:rPr lang="en-US" sz="2400" b="1" dirty="0">
                <a:latin typeface="Calibri" panose="020F0502020204030204" pitchFamily="34" charset="0"/>
                <a:ea typeface="Calibri" panose="020F0502020204030204" pitchFamily="34" charset="0"/>
                <a:cs typeface="Times New Roman" panose="02020603050405020304" pitchFamily="18" charset="0"/>
              </a:rPr>
              <a:t>FAR 52.204-3  Common Parent</a:t>
            </a:r>
          </a:p>
          <a:p>
            <a:pPr>
              <a:lnSpc>
                <a:spcPct val="115000"/>
              </a:lnSpc>
              <a:spcAft>
                <a:spcPts val="1000"/>
              </a:spcAft>
            </a:pPr>
            <a:r>
              <a:rPr lang="en-US" sz="2400" dirty="0">
                <a:latin typeface="Calibri" panose="020F0502020204030204" pitchFamily="34" charset="0"/>
                <a:ea typeface="Calibri" panose="020F0502020204030204" pitchFamily="34" charset="0"/>
                <a:cs typeface="Times New Roman" panose="02020603050405020304" pitchFamily="18" charset="0"/>
              </a:rPr>
              <a:t>FAR 52.212-3  (first of many) Full manual Reps &amp; Certs if not done in SAM  </a:t>
            </a:r>
          </a:p>
          <a:p>
            <a:pPr>
              <a:lnSpc>
                <a:spcPct val="115000"/>
              </a:lnSpc>
              <a:spcAft>
                <a:spcPts val="1000"/>
              </a:spcAft>
            </a:pPr>
            <a:r>
              <a:rPr lang="en-US" sz="2400" b="1" dirty="0">
                <a:latin typeface="Calibri" panose="020F0502020204030204" pitchFamily="34" charset="0"/>
                <a:ea typeface="Calibri" panose="020F0502020204030204" pitchFamily="34" charset="0"/>
                <a:cs typeface="Times New Roman" panose="02020603050405020304" pitchFamily="18" charset="0"/>
              </a:rPr>
              <a:t>FAR 52.227-15 Limited rights data or restricted computer software</a:t>
            </a:r>
          </a:p>
          <a:p>
            <a:pPr>
              <a:lnSpc>
                <a:spcPct val="115000"/>
              </a:lnSpc>
              <a:spcAft>
                <a:spcPts val="1000"/>
              </a:spcAft>
            </a:pPr>
            <a:r>
              <a:rPr lang="en-US" sz="2400" u="sng" dirty="0">
                <a:latin typeface="Calibri" panose="020F0502020204030204" pitchFamily="34" charset="0"/>
                <a:ea typeface="Calibri" panose="020F0502020204030204" pitchFamily="34" charset="0"/>
                <a:cs typeface="Times New Roman" panose="02020603050405020304" pitchFamily="18" charset="0"/>
              </a:rPr>
              <a:t>FAR Response 3</a:t>
            </a:r>
          </a:p>
          <a:p>
            <a:pPr>
              <a:lnSpc>
                <a:spcPct val="115000"/>
              </a:lnSpc>
              <a:spcAft>
                <a:spcPts val="1000"/>
              </a:spcAft>
            </a:pPr>
            <a:r>
              <a:rPr lang="en-US" sz="2400" dirty="0">
                <a:latin typeface="Calibri" panose="020F0502020204030204" pitchFamily="34" charset="0"/>
                <a:ea typeface="Calibri" panose="020F0502020204030204" pitchFamily="34" charset="0"/>
                <a:cs typeface="Times New Roman" panose="02020603050405020304" pitchFamily="18" charset="0"/>
              </a:rPr>
              <a:t>FAR 52.222-18 Child Labor Certification </a:t>
            </a:r>
            <a:r>
              <a:rPr lang="en-US" sz="2400" dirty="0">
                <a:latin typeface="Calibri" panose="020F0502020204030204" pitchFamily="34" charset="0"/>
                <a:ea typeface="Calibri" panose="020F0502020204030204" pitchFamily="34" charset="0"/>
                <a:cs typeface="Times New Roman" panose="02020603050405020304" pitchFamily="18" charset="0"/>
                <a:hlinkClick r:id="rId2"/>
              </a:rPr>
              <a:t>https://www.dol.gov/agencies/ilab/reports/child-labor/list-of-products-print</a:t>
            </a:r>
            <a:r>
              <a:rPr lang="en-US" sz="2400" dirty="0">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42331902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31353" y="1947313"/>
            <a:ext cx="8758155" cy="2175980"/>
          </a:xfrm>
          <a:prstGeom prst="rect">
            <a:avLst/>
          </a:prstGeom>
        </p:spPr>
        <p:txBody>
          <a:bodyPr wrap="square">
            <a:spAutoFit/>
          </a:bodyPr>
          <a:lstStyle/>
          <a:p>
            <a:pPr>
              <a:lnSpc>
                <a:spcPct val="115000"/>
              </a:lnSpc>
              <a:spcAft>
                <a:spcPts val="1000"/>
              </a:spcAft>
            </a:pPr>
            <a:r>
              <a:rPr lang="en-US" sz="2400" dirty="0">
                <a:latin typeface="Calibri" panose="020F0502020204030204" pitchFamily="34" charset="0"/>
                <a:ea typeface="Calibri" panose="020F0502020204030204" pitchFamily="34" charset="0"/>
                <a:cs typeface="Times New Roman" panose="02020603050405020304" pitchFamily="18" charset="0"/>
              </a:rPr>
              <a:t>FAR 52.212-3 full manual Reps &amp; Certs if not done in SAM  (again)</a:t>
            </a:r>
          </a:p>
          <a:p>
            <a:pPr>
              <a:lnSpc>
                <a:spcPct val="115000"/>
              </a:lnSpc>
              <a:spcAft>
                <a:spcPts val="1000"/>
              </a:spcAft>
            </a:pPr>
            <a:r>
              <a:rPr lang="en-US" sz="2400" b="1" dirty="0">
                <a:latin typeface="Calibri" panose="020F0502020204030204" pitchFamily="34" charset="0"/>
                <a:ea typeface="Calibri" panose="020F0502020204030204" pitchFamily="34" charset="0"/>
                <a:cs typeface="Times New Roman" panose="02020603050405020304" pitchFamily="18" charset="0"/>
              </a:rPr>
              <a:t>FAR 52.225-2 Buy American, Foreign (nondomestic) end products </a:t>
            </a:r>
          </a:p>
          <a:p>
            <a:pPr>
              <a:lnSpc>
                <a:spcPct val="115000"/>
              </a:lnSpc>
              <a:spcAft>
                <a:spcPts val="1000"/>
              </a:spcAft>
            </a:pPr>
            <a:r>
              <a:rPr lang="en-US" sz="2400" b="1" dirty="0">
                <a:latin typeface="Calibri" panose="020F0502020204030204" pitchFamily="34" charset="0"/>
                <a:ea typeface="Calibri" panose="020F0502020204030204" pitchFamily="34" charset="0"/>
                <a:cs typeface="Times New Roman" panose="02020603050405020304" pitchFamily="18" charset="0"/>
              </a:rPr>
              <a:t>FAR 52.225-4 BAFTA, Israeli Trade Act</a:t>
            </a:r>
          </a:p>
          <a:p>
            <a:pPr>
              <a:lnSpc>
                <a:spcPct val="115000"/>
              </a:lnSpc>
              <a:spcAft>
                <a:spcPts val="1000"/>
              </a:spcAft>
            </a:pPr>
            <a:r>
              <a:rPr lang="en-US" sz="2400" b="1" dirty="0">
                <a:latin typeface="Calibri" panose="020F0502020204030204" pitchFamily="34" charset="0"/>
                <a:ea typeface="Calibri" panose="020F0502020204030204" pitchFamily="34" charset="0"/>
                <a:cs typeface="Times New Roman" panose="02020603050405020304" pitchFamily="18" charset="0"/>
              </a:rPr>
              <a:t>FAR 52.225-6 Trade Agreements Act</a:t>
            </a:r>
          </a:p>
        </p:txBody>
      </p:sp>
    </p:spTree>
    <p:extLst>
      <p:ext uri="{BB962C8B-B14F-4D97-AF65-F5344CB8AC3E}">
        <p14:creationId xmlns:p14="http://schemas.microsoft.com/office/powerpoint/2010/main" val="39178967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05942" y="1014512"/>
            <a:ext cx="8435736" cy="4540345"/>
          </a:xfrm>
          <a:prstGeom prst="rect">
            <a:avLst/>
          </a:prstGeom>
        </p:spPr>
        <p:txBody>
          <a:bodyPr wrap="square">
            <a:spAutoFit/>
          </a:bodyPr>
          <a:lstStyle/>
          <a:p>
            <a:pPr>
              <a:lnSpc>
                <a:spcPct val="115000"/>
              </a:lnSpc>
              <a:spcAft>
                <a:spcPts val="1000"/>
              </a:spcAft>
            </a:pPr>
            <a:r>
              <a:rPr lang="en-US" sz="2800" dirty="0">
                <a:latin typeface="Calibri" panose="020F0502020204030204" pitchFamily="34" charset="0"/>
                <a:ea typeface="Calibri" panose="020F0502020204030204" pitchFamily="34" charset="0"/>
                <a:cs typeface="Times New Roman" panose="02020603050405020304" pitchFamily="18" charset="0"/>
              </a:rPr>
              <a:t>DFARS 252.225-7000 Buy American – Balance of Payments Program Certificate</a:t>
            </a:r>
          </a:p>
          <a:p>
            <a:pPr>
              <a:lnSpc>
                <a:spcPct val="115000"/>
              </a:lnSpc>
              <a:spcAft>
                <a:spcPts val="1000"/>
              </a:spcAft>
            </a:pPr>
            <a:r>
              <a:rPr lang="en-US" sz="2800" dirty="0">
                <a:latin typeface="Calibri" panose="020F0502020204030204" pitchFamily="34" charset="0"/>
                <a:ea typeface="Calibri" panose="020F0502020204030204" pitchFamily="34" charset="0"/>
                <a:cs typeface="Times New Roman" panose="02020603050405020304" pitchFamily="18" charset="0"/>
              </a:rPr>
              <a:t>DFARS 252.225-7020 Trade Agreements Act Certificate</a:t>
            </a:r>
          </a:p>
          <a:p>
            <a:pPr>
              <a:lnSpc>
                <a:spcPct val="115000"/>
              </a:lnSpc>
              <a:spcAft>
                <a:spcPts val="1000"/>
              </a:spcAft>
            </a:pPr>
            <a:r>
              <a:rPr lang="en-US" sz="2800" dirty="0">
                <a:latin typeface="Calibri" panose="020F0502020204030204" pitchFamily="34" charset="0"/>
                <a:ea typeface="Calibri" panose="020F0502020204030204" pitchFamily="34" charset="0"/>
                <a:cs typeface="Times New Roman" panose="02020603050405020304" pitchFamily="18" charset="0"/>
              </a:rPr>
              <a:t>DFARS 252.225-7035 Buy American – Balance of Payments Program Certificate</a:t>
            </a:r>
          </a:p>
          <a:p>
            <a:pPr>
              <a:lnSpc>
                <a:spcPct val="115000"/>
              </a:lnSpc>
              <a:spcAft>
                <a:spcPts val="1000"/>
              </a:spcAft>
            </a:pPr>
            <a:r>
              <a:rPr lang="en-US" sz="2800" dirty="0">
                <a:latin typeface="Calibri" panose="020F0502020204030204" pitchFamily="34" charset="0"/>
                <a:ea typeface="Calibri" panose="020F0502020204030204" pitchFamily="34" charset="0"/>
                <a:cs typeface="Times New Roman" panose="02020603050405020304" pitchFamily="18" charset="0"/>
              </a:rPr>
              <a:t>FAR 52.212-3 Commercial Items Reps &amp; Certs – (again)</a:t>
            </a:r>
          </a:p>
          <a:p>
            <a:pPr>
              <a:lnSpc>
                <a:spcPct val="115000"/>
              </a:lnSpc>
              <a:spcAft>
                <a:spcPts val="1000"/>
              </a:spcAft>
            </a:pPr>
            <a:r>
              <a:rPr lang="en-US" sz="2800" dirty="0">
                <a:latin typeface="Calibri" panose="020F0502020204030204" pitchFamily="34" charset="0"/>
                <a:ea typeface="Calibri" panose="020F0502020204030204" pitchFamily="34" charset="0"/>
                <a:cs typeface="Times New Roman" panose="02020603050405020304" pitchFamily="18" charset="0"/>
              </a:rPr>
              <a:t>FAR 52.222-48 SCA Exemption – Maintenance, Calibration &amp; Repair of certain equipment</a:t>
            </a:r>
          </a:p>
        </p:txBody>
      </p:sp>
    </p:spTree>
    <p:extLst>
      <p:ext uri="{BB962C8B-B14F-4D97-AF65-F5344CB8AC3E}">
        <p14:creationId xmlns:p14="http://schemas.microsoft.com/office/powerpoint/2010/main" val="2907705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to Expect from Today’s Webinar</a:t>
            </a:r>
          </a:p>
        </p:txBody>
      </p:sp>
      <p:sp>
        <p:nvSpPr>
          <p:cNvPr id="3" name="Content Placeholder 2"/>
          <p:cNvSpPr>
            <a:spLocks noGrp="1"/>
          </p:cNvSpPr>
          <p:nvPr>
            <p:ph idx="1"/>
          </p:nvPr>
        </p:nvSpPr>
        <p:spPr>
          <a:xfrm>
            <a:off x="2589212" y="1527524"/>
            <a:ext cx="8915400" cy="4383698"/>
          </a:xfrm>
        </p:spPr>
        <p:txBody>
          <a:bodyPr>
            <a:normAutofit fontScale="92500" lnSpcReduction="20000"/>
          </a:bodyPr>
          <a:lstStyle/>
          <a:p>
            <a:pPr lvl="0"/>
            <a:r>
              <a:rPr lang="en-US" dirty="0"/>
              <a:t>Tips on using login.gov; proof of identity</a:t>
            </a:r>
          </a:p>
          <a:p>
            <a:pPr lvl="0"/>
            <a:r>
              <a:rPr lang="en-US" dirty="0"/>
              <a:t>SAM-Scams – they just won’t go away</a:t>
            </a:r>
          </a:p>
          <a:p>
            <a:pPr lvl="0"/>
            <a:r>
              <a:rPr lang="en-US" dirty="0"/>
              <a:t>UEID, address stuff, NH Secretary of State &amp; IRS Consistency</a:t>
            </a:r>
          </a:p>
          <a:p>
            <a:pPr lvl="0"/>
            <a:r>
              <a:rPr lang="en-US" dirty="0"/>
              <a:t>Email addresses – they’re really important</a:t>
            </a:r>
          </a:p>
          <a:p>
            <a:pPr lvl="0"/>
            <a:r>
              <a:rPr lang="en-US" dirty="0"/>
              <a:t>SAM Roles</a:t>
            </a:r>
          </a:p>
          <a:p>
            <a:pPr lvl="0"/>
            <a:r>
              <a:rPr lang="en-US" dirty="0"/>
              <a:t>Timely renewal (</a:t>
            </a:r>
            <a:r>
              <a:rPr lang="en-US" strike="sngStrike" dirty="0"/>
              <a:t>2</a:t>
            </a:r>
            <a:r>
              <a:rPr lang="en-US" dirty="0"/>
              <a:t> </a:t>
            </a:r>
            <a:r>
              <a:rPr lang="en-US" b="1" dirty="0">
                <a:solidFill>
                  <a:srgbClr val="FF0000"/>
                </a:solidFill>
              </a:rPr>
              <a:t>5</a:t>
            </a:r>
            <a:r>
              <a:rPr lang="en-US" dirty="0"/>
              <a:t> weeks before expiration)</a:t>
            </a:r>
          </a:p>
          <a:p>
            <a:pPr lvl="0"/>
            <a:r>
              <a:rPr lang="en-US" dirty="0"/>
              <a:t>MPIN, MPIN changing</a:t>
            </a:r>
          </a:p>
          <a:p>
            <a:pPr lvl="0"/>
            <a:r>
              <a:rPr lang="en-US" dirty="0"/>
              <a:t>Size = 5-year revenue (includes ALL), # of employees</a:t>
            </a:r>
          </a:p>
          <a:p>
            <a:pPr lvl="0"/>
            <a:r>
              <a:rPr lang="en-US" dirty="0"/>
              <a:t>NAICS &amp; PSC; primary NAICS selection</a:t>
            </a:r>
          </a:p>
          <a:p>
            <a:pPr lvl="0"/>
            <a:r>
              <a:rPr lang="en-US" dirty="0"/>
              <a:t>Small Disadvantaged Business (you might be, but probably aren’t one)</a:t>
            </a:r>
          </a:p>
          <a:p>
            <a:pPr lvl="0"/>
            <a:r>
              <a:rPr lang="en-US" dirty="0"/>
              <a:t>Points of Contact – (POC)</a:t>
            </a:r>
          </a:p>
          <a:p>
            <a:pPr lvl="0"/>
            <a:r>
              <a:rPr lang="en-US" dirty="0"/>
              <a:t>SBA Dynamic Small Business Search (DSBS)</a:t>
            </a:r>
          </a:p>
          <a:p>
            <a:r>
              <a:rPr lang="en-US" dirty="0"/>
              <a:t>Reps &amp; Certs -  those darned FAR and DFARS clauses</a:t>
            </a:r>
          </a:p>
          <a:p>
            <a:pPr lvl="0"/>
            <a:endParaRPr lang="en-US" dirty="0"/>
          </a:p>
        </p:txBody>
      </p:sp>
    </p:spTree>
    <p:extLst>
      <p:ext uri="{BB962C8B-B14F-4D97-AF65-F5344CB8AC3E}">
        <p14:creationId xmlns:p14="http://schemas.microsoft.com/office/powerpoint/2010/main" val="24626048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0" y="865478"/>
            <a:ext cx="6096000" cy="5108321"/>
          </a:xfrm>
          <a:prstGeom prst="rect">
            <a:avLst/>
          </a:prstGeom>
        </p:spPr>
        <p:txBody>
          <a:bodyPr>
            <a:spAutoFit/>
          </a:bodyPr>
          <a:lstStyle/>
          <a:p>
            <a:pPr>
              <a:lnSpc>
                <a:spcPct val="115000"/>
              </a:lnSpc>
              <a:spcAft>
                <a:spcPts val="1000"/>
              </a:spcAft>
            </a:pPr>
            <a:r>
              <a:rPr lang="en-US" sz="2400" u="sng" dirty="0">
                <a:latin typeface="Calibri" panose="020F0502020204030204" pitchFamily="34" charset="0"/>
                <a:ea typeface="Calibri" panose="020F0502020204030204" pitchFamily="34" charset="0"/>
                <a:cs typeface="Times New Roman" panose="02020603050405020304" pitchFamily="18" charset="0"/>
              </a:rPr>
              <a:t>FAR Response 4</a:t>
            </a:r>
          </a:p>
          <a:p>
            <a:pPr>
              <a:lnSpc>
                <a:spcPct val="115000"/>
              </a:lnSpc>
              <a:spcAft>
                <a:spcPts val="1000"/>
              </a:spcAft>
            </a:pPr>
            <a:r>
              <a:rPr lang="en-US" sz="2400" dirty="0">
                <a:latin typeface="Calibri" panose="020F0502020204030204" pitchFamily="34" charset="0"/>
                <a:ea typeface="Calibri" panose="020F0502020204030204" pitchFamily="34" charset="0"/>
                <a:cs typeface="Times New Roman" panose="02020603050405020304" pitchFamily="18" charset="0"/>
              </a:rPr>
              <a:t>Services as provided in FAR 22.1003-4(d)(1) Exempts:</a:t>
            </a:r>
          </a:p>
          <a:p>
            <a:pPr marL="342900" marR="0" lvl="0" indent="-342900">
              <a:lnSpc>
                <a:spcPct val="115000"/>
              </a:lnSpc>
              <a:spcBef>
                <a:spcPts val="0"/>
              </a:spcBef>
              <a:spcAft>
                <a:spcPts val="0"/>
              </a:spcAft>
              <a:buFont typeface="+mj-lt"/>
              <a:buAutoNum type="romanLcParenBoth"/>
            </a:pPr>
            <a:r>
              <a:rPr lang="en-US" dirty="0">
                <a:latin typeface="Calibri" panose="020F0502020204030204" pitchFamily="34" charset="0"/>
                <a:ea typeface="Calibri" panose="020F0502020204030204" pitchFamily="34" charset="0"/>
                <a:cs typeface="Times New Roman" panose="02020603050405020304" pitchFamily="18" charset="0"/>
              </a:rPr>
              <a:t>Automobile or other vehicle (e.g., aircraft) maintenance</a:t>
            </a:r>
          </a:p>
          <a:p>
            <a:pPr marL="342900" marR="0" lvl="0" indent="-342900">
              <a:lnSpc>
                <a:spcPct val="115000"/>
              </a:lnSpc>
              <a:spcBef>
                <a:spcPts val="0"/>
              </a:spcBef>
              <a:spcAft>
                <a:spcPts val="0"/>
              </a:spcAft>
              <a:buFont typeface="+mj-lt"/>
              <a:buAutoNum type="romanLcParenBoth"/>
            </a:pPr>
            <a:r>
              <a:rPr lang="en-US" dirty="0">
                <a:latin typeface="Calibri" panose="020F0502020204030204" pitchFamily="34" charset="0"/>
                <a:ea typeface="Calibri" panose="020F0502020204030204" pitchFamily="34" charset="0"/>
                <a:cs typeface="Times New Roman" panose="02020603050405020304" pitchFamily="18" charset="0"/>
              </a:rPr>
              <a:t>Financial services involving the issuance and servicing of cards </a:t>
            </a:r>
          </a:p>
          <a:p>
            <a:pPr marL="342900" marR="0" lvl="0" indent="-342900">
              <a:lnSpc>
                <a:spcPct val="115000"/>
              </a:lnSpc>
              <a:spcBef>
                <a:spcPts val="0"/>
              </a:spcBef>
              <a:spcAft>
                <a:spcPts val="0"/>
              </a:spcAft>
              <a:buFont typeface="+mj-lt"/>
              <a:buAutoNum type="romanLcParenBoth"/>
            </a:pPr>
            <a:r>
              <a:rPr lang="en-US" dirty="0">
                <a:latin typeface="Calibri" panose="020F0502020204030204" pitchFamily="34" charset="0"/>
                <a:ea typeface="Calibri" panose="020F0502020204030204" pitchFamily="34" charset="0"/>
                <a:cs typeface="Times New Roman" panose="02020603050405020304" pitchFamily="18" charset="0"/>
              </a:rPr>
              <a:t>Hotel/motel services for conferences</a:t>
            </a:r>
          </a:p>
          <a:p>
            <a:pPr marL="342900" marR="0" lvl="0" indent="-342900">
              <a:lnSpc>
                <a:spcPct val="115000"/>
              </a:lnSpc>
              <a:spcBef>
                <a:spcPts val="0"/>
              </a:spcBef>
              <a:spcAft>
                <a:spcPts val="0"/>
              </a:spcAft>
              <a:buFont typeface="+mj-lt"/>
              <a:buAutoNum type="romanLcParenBoth"/>
            </a:pPr>
            <a:r>
              <a:rPr lang="en-US" dirty="0">
                <a:latin typeface="Calibri" panose="020F0502020204030204" pitchFamily="34" charset="0"/>
                <a:ea typeface="Calibri" panose="020F0502020204030204" pitchFamily="34" charset="0"/>
                <a:cs typeface="Times New Roman" panose="02020603050405020304" pitchFamily="18" charset="0"/>
              </a:rPr>
              <a:t>Maintenance, calibration, repair, and/or installation</a:t>
            </a:r>
          </a:p>
          <a:p>
            <a:pPr marL="342900" marR="0" lvl="0" indent="-342900">
              <a:lnSpc>
                <a:spcPct val="115000"/>
              </a:lnSpc>
              <a:spcBef>
                <a:spcPts val="0"/>
              </a:spcBef>
              <a:spcAft>
                <a:spcPts val="0"/>
              </a:spcAft>
              <a:buFont typeface="+mj-lt"/>
              <a:buAutoNum type="romanLcParenBoth"/>
            </a:pPr>
            <a:r>
              <a:rPr lang="en-US" dirty="0">
                <a:latin typeface="Calibri" panose="020F0502020204030204" pitchFamily="34" charset="0"/>
                <a:ea typeface="Calibri" panose="020F0502020204030204" pitchFamily="34" charset="0"/>
                <a:cs typeface="Times New Roman" panose="02020603050405020304" pitchFamily="18" charset="0"/>
              </a:rPr>
              <a:t>Transportation by common carrier of persons </a:t>
            </a:r>
          </a:p>
          <a:p>
            <a:pPr marL="342900" marR="0" lvl="0" indent="-342900">
              <a:lnSpc>
                <a:spcPct val="115000"/>
              </a:lnSpc>
              <a:spcBef>
                <a:spcPts val="0"/>
              </a:spcBef>
              <a:spcAft>
                <a:spcPts val="0"/>
              </a:spcAft>
              <a:buFont typeface="+mj-lt"/>
              <a:buAutoNum type="romanLcParenBoth"/>
            </a:pPr>
            <a:r>
              <a:rPr lang="en-US" dirty="0">
                <a:latin typeface="Calibri" panose="020F0502020204030204" pitchFamily="34" charset="0"/>
                <a:ea typeface="Calibri" panose="020F0502020204030204" pitchFamily="34" charset="0"/>
                <a:cs typeface="Times New Roman" panose="02020603050405020304" pitchFamily="18" charset="0"/>
              </a:rPr>
              <a:t>Real estate services, related to housing Federal agencies or disposing of real property owned by the Government. </a:t>
            </a:r>
          </a:p>
          <a:p>
            <a:pPr marL="342900" marR="0" lvl="0" indent="-342900">
              <a:lnSpc>
                <a:spcPct val="115000"/>
              </a:lnSpc>
              <a:spcBef>
                <a:spcPts val="0"/>
              </a:spcBef>
              <a:spcAft>
                <a:spcPts val="1000"/>
              </a:spcAft>
              <a:buFont typeface="+mj-lt"/>
              <a:buAutoNum type="romanLcParenBoth"/>
            </a:pPr>
            <a:r>
              <a:rPr lang="en-US" dirty="0">
                <a:latin typeface="Calibri" panose="020F0502020204030204" pitchFamily="34" charset="0"/>
                <a:ea typeface="Calibri" panose="020F0502020204030204" pitchFamily="34" charset="0"/>
                <a:cs typeface="Times New Roman" panose="02020603050405020304" pitchFamily="18" charset="0"/>
              </a:rPr>
              <a:t> Relocation services to assist Federal employees or military personnel; shall not include actual moving or storage of household goods and related services).</a:t>
            </a:r>
          </a:p>
        </p:txBody>
      </p:sp>
    </p:spTree>
    <p:extLst>
      <p:ext uri="{BB962C8B-B14F-4D97-AF65-F5344CB8AC3E}">
        <p14:creationId xmlns:p14="http://schemas.microsoft.com/office/powerpoint/2010/main" val="6763472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47209" y="129635"/>
            <a:ext cx="8869151" cy="6218112"/>
          </a:xfrm>
          <a:prstGeom prst="rect">
            <a:avLst/>
          </a:prstGeom>
        </p:spPr>
        <p:txBody>
          <a:bodyPr wrap="square">
            <a:spAutoFit/>
          </a:bodyPr>
          <a:lstStyle/>
          <a:p>
            <a:pPr marL="1371600" marR="0">
              <a:lnSpc>
                <a:spcPct val="115000"/>
              </a:lnSpc>
              <a:spcBef>
                <a:spcPts val="0"/>
              </a:spcBef>
              <a:spcAft>
                <a:spcPts val="100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1371600" marR="0">
              <a:lnSpc>
                <a:spcPct val="115000"/>
              </a:lnSpc>
              <a:spcBef>
                <a:spcPts val="0"/>
              </a:spcBef>
              <a:spcAft>
                <a:spcPts val="100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1371600" marR="0">
              <a:lnSpc>
                <a:spcPct val="115000"/>
              </a:lnSpc>
              <a:spcBef>
                <a:spcPts val="0"/>
              </a:spcBef>
              <a:spcAft>
                <a:spcPts val="1000"/>
              </a:spcAft>
            </a:pPr>
            <a:r>
              <a:rPr lang="en-US" dirty="0">
                <a:latin typeface="Calibri" panose="020F0502020204030204" pitchFamily="34" charset="0"/>
                <a:ea typeface="Calibri" panose="020F0502020204030204" pitchFamily="34" charset="0"/>
                <a:cs typeface="Times New Roman" panose="02020603050405020304" pitchFamily="18" charset="0"/>
              </a:rPr>
              <a:t>FAR 52.212-3 full manual Reps &amp; Certs if not done in SAM (again) </a:t>
            </a:r>
          </a:p>
          <a:p>
            <a:r>
              <a:rPr lang="en-US" dirty="0">
                <a:latin typeface="Times New Roman" panose="02020603050405020304" pitchFamily="18" charset="0"/>
                <a:ea typeface="Times New Roman" panose="02020603050405020304" pitchFamily="18" charset="0"/>
              </a:rPr>
              <a:t>			</a:t>
            </a:r>
            <a:r>
              <a:rPr lang="en-US" b="1" dirty="0">
                <a:latin typeface="Calibri" panose="020F0502020204030204" pitchFamily="34" charset="0"/>
                <a:ea typeface="Times New Roman" panose="02020603050405020304" pitchFamily="18" charset="0"/>
              </a:rPr>
              <a:t>FAR 52.222-52 May be Exempt from Service Contract Act</a:t>
            </a:r>
            <a:r>
              <a:rPr lang="en-US" b="1" dirty="0">
                <a:latin typeface="Times New Roman" panose="02020603050405020304" pitchFamily="18" charset="0"/>
                <a:ea typeface="Times New Roman" panose="02020603050405020304" pitchFamily="18" charset="0"/>
              </a:rPr>
              <a:t> </a:t>
            </a:r>
            <a:r>
              <a:rPr lang="en-US" b="1" dirty="0">
                <a:latin typeface="Calibri" panose="020F0502020204030204" pitchFamily="34" charset="0"/>
                <a:ea typeface="Times New Roman" panose="02020603050405020304" pitchFamily="18" charset="0"/>
              </a:rPr>
              <a:t>if</a:t>
            </a:r>
            <a:r>
              <a:rPr lang="en-US" b="1" dirty="0">
                <a:latin typeface="Times New Roman" panose="02020603050405020304" pitchFamily="18" charset="0"/>
                <a:ea typeface="Times New Roman" panose="02020603050405020304" pitchFamily="18" charset="0"/>
              </a:rPr>
              <a:t>:</a:t>
            </a:r>
          </a:p>
          <a:p>
            <a:endParaRPr lang="en-US" dirty="0">
              <a:latin typeface="Times New Roman" panose="02020603050405020304" pitchFamily="18" charset="0"/>
              <a:ea typeface="Times New Roman" panose="02020603050405020304" pitchFamily="18" charset="0"/>
            </a:endParaRPr>
          </a:p>
          <a:p>
            <a:r>
              <a:rPr lang="en-US" dirty="0">
                <a:latin typeface="Calibri" panose="020F0502020204030204" pitchFamily="34" charset="0"/>
                <a:ea typeface="Times New Roman" panose="02020603050405020304" pitchFamily="18" charset="0"/>
              </a:rPr>
              <a:t>(1)</a:t>
            </a:r>
            <a:r>
              <a:rPr lang="en-US" dirty="0">
                <a:latin typeface="Times New Roman" panose="02020603050405020304" pitchFamily="18" charset="0"/>
                <a:ea typeface="Times New Roman" panose="02020603050405020304" pitchFamily="18" charset="0"/>
              </a:rPr>
              <a:t> </a:t>
            </a:r>
            <a:r>
              <a:rPr lang="en-US" dirty="0">
                <a:latin typeface="Calibri" panose="020F0502020204030204" pitchFamily="34" charset="0"/>
                <a:ea typeface="Times New Roman" panose="02020603050405020304" pitchFamily="18" charset="0"/>
              </a:rPr>
              <a:t>The services under the contract are offered and </a:t>
            </a:r>
            <a:r>
              <a:rPr lang="en-US" b="1" dirty="0">
                <a:latin typeface="Calibri" panose="020F0502020204030204" pitchFamily="34" charset="0"/>
                <a:ea typeface="Times New Roman" panose="02020603050405020304" pitchFamily="18" charset="0"/>
              </a:rPr>
              <a:t>sold regularly to non-Governmental customers</a:t>
            </a:r>
            <a:r>
              <a:rPr lang="en-US" dirty="0">
                <a:latin typeface="Calibri" panose="020F0502020204030204" pitchFamily="34" charset="0"/>
                <a:ea typeface="Times New Roman" panose="02020603050405020304" pitchFamily="18" charset="0"/>
              </a:rPr>
              <a:t>, and are </a:t>
            </a:r>
            <a:r>
              <a:rPr lang="en-US" dirty="0">
                <a:solidFill>
                  <a:srgbClr val="0000FF"/>
                </a:solidFill>
                <a:latin typeface="Calibri" panose="020F0502020204030204" pitchFamily="34" charset="0"/>
                <a:ea typeface="Times New Roman" panose="02020603050405020304" pitchFamily="18" charset="0"/>
                <a:hlinkClick r:id="rId2"/>
              </a:rPr>
              <a:t>provided</a:t>
            </a:r>
            <a:r>
              <a:rPr lang="en-US" dirty="0">
                <a:latin typeface="Calibri" panose="020F0502020204030204" pitchFamily="34" charset="0"/>
                <a:ea typeface="Times New Roman" panose="02020603050405020304" pitchFamily="18" charset="0"/>
              </a:rPr>
              <a:t> by the offeror (or </a:t>
            </a:r>
            <a:r>
              <a:rPr lang="en-US" dirty="0">
                <a:solidFill>
                  <a:srgbClr val="0000FF"/>
                </a:solidFill>
                <a:latin typeface="Calibri" panose="020F0502020204030204" pitchFamily="34" charset="0"/>
                <a:ea typeface="Times New Roman" panose="02020603050405020304" pitchFamily="18" charset="0"/>
                <a:hlinkClick r:id="rId3"/>
              </a:rPr>
              <a:t>subcontractor</a:t>
            </a:r>
            <a:r>
              <a:rPr lang="en-US" dirty="0">
                <a:latin typeface="Calibri" panose="020F0502020204030204" pitchFamily="34" charset="0"/>
                <a:ea typeface="Times New Roman" panose="02020603050405020304" pitchFamily="18" charset="0"/>
              </a:rPr>
              <a:t> in the case of an exempt subcontract) to the general public in substantial quantities in the course of normal </a:t>
            </a:r>
            <a:r>
              <a:rPr lang="en-US" dirty="0">
                <a:solidFill>
                  <a:srgbClr val="0000FF"/>
                </a:solidFill>
                <a:latin typeface="Calibri" panose="020F0502020204030204" pitchFamily="34" charset="0"/>
                <a:ea typeface="Times New Roman" panose="02020603050405020304" pitchFamily="18" charset="0"/>
                <a:hlinkClick r:id="rId4"/>
              </a:rPr>
              <a:t>business operations</a:t>
            </a:r>
            <a:r>
              <a:rPr lang="en-US" dirty="0">
                <a:latin typeface="Calibri" panose="020F0502020204030204" pitchFamily="34"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a:lnSpc>
                <a:spcPct val="115000"/>
              </a:lnSpc>
              <a:spcAft>
                <a:spcPts val="1000"/>
              </a:spcAft>
            </a:pPr>
            <a:r>
              <a:rPr lang="en-US" dirty="0">
                <a:latin typeface="Calibri" panose="020F0502020204030204" pitchFamily="34" charset="0"/>
                <a:ea typeface="Times New Roman" panose="02020603050405020304" pitchFamily="18" charset="0"/>
                <a:cs typeface="Calibri" panose="020F0502020204030204" pitchFamily="34" charset="0"/>
              </a:rPr>
              <a:t>(2) The contract services are </a:t>
            </a:r>
            <a:r>
              <a:rPr lang="en-US" b="1" dirty="0">
                <a:latin typeface="Calibri" panose="020F0502020204030204" pitchFamily="34" charset="0"/>
                <a:ea typeface="Times New Roman" panose="02020603050405020304" pitchFamily="18" charset="0"/>
                <a:cs typeface="Calibri" panose="020F0502020204030204" pitchFamily="34" charset="0"/>
              </a:rPr>
              <a:t>furnished at prices that are, or are based on, established catalog or market prices</a:t>
            </a:r>
            <a:r>
              <a:rPr lang="en-US" dirty="0">
                <a:latin typeface="Calibri" panose="020F0502020204030204" pitchFamily="34" charset="0"/>
                <a:ea typeface="Times New Roman" panose="02020603050405020304" pitchFamily="18" charset="0"/>
                <a:cs typeface="Calibri" panose="020F0502020204030204" pitchFamily="34"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dirty="0">
                <a:latin typeface="Calibri" panose="020F0502020204030204" pitchFamily="34" charset="0"/>
                <a:ea typeface="Times New Roman" panose="02020603050405020304" pitchFamily="18" charset="0"/>
                <a:cs typeface="Calibri" panose="020F0502020204030204" pitchFamily="34" charset="0"/>
              </a:rPr>
              <a:t>(3) Each </a:t>
            </a:r>
            <a:r>
              <a:rPr lang="en-US" dirty="0">
                <a:solidFill>
                  <a:srgbClr val="0000FF"/>
                </a:solidFill>
                <a:latin typeface="Calibri" panose="020F0502020204030204" pitchFamily="34" charset="0"/>
                <a:ea typeface="Times New Roman" panose="02020603050405020304" pitchFamily="18" charset="0"/>
                <a:cs typeface="Calibri" panose="020F0502020204030204" pitchFamily="34" charset="0"/>
                <a:hlinkClick r:id="rId5"/>
              </a:rPr>
              <a:t>service employee</a:t>
            </a:r>
            <a:r>
              <a:rPr lang="en-US" dirty="0">
                <a:latin typeface="Calibri" panose="020F0502020204030204" pitchFamily="34" charset="0"/>
                <a:ea typeface="Times New Roman" panose="02020603050405020304" pitchFamily="18" charset="0"/>
                <a:cs typeface="Calibri" panose="020F0502020204030204" pitchFamily="34" charset="0"/>
              </a:rPr>
              <a:t> who will perform the services under the contract will spend only a small portion of his or her time (a monthly average of less than 20 percent of the available hours on an annualized basis, or less than 20 percent of available hours during the contract period if the contract period is less than a month) servicing the Government contract; and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dirty="0">
                <a:latin typeface="Calibri" panose="020F0502020204030204" pitchFamily="34" charset="0"/>
                <a:ea typeface="Times New Roman" panose="02020603050405020304" pitchFamily="18" charset="0"/>
                <a:cs typeface="Calibri" panose="020F0502020204030204" pitchFamily="34" charset="0"/>
              </a:rPr>
              <a:t>(4) The offeror uses the same </a:t>
            </a:r>
            <a:r>
              <a:rPr lang="en-US" dirty="0">
                <a:solidFill>
                  <a:srgbClr val="0000FF"/>
                </a:solidFill>
                <a:latin typeface="Calibri" panose="020F0502020204030204" pitchFamily="34" charset="0"/>
                <a:ea typeface="Times New Roman" panose="02020603050405020304" pitchFamily="18" charset="0"/>
                <a:cs typeface="Calibri" panose="020F0502020204030204" pitchFamily="34" charset="0"/>
                <a:hlinkClick r:id="rId6"/>
              </a:rPr>
              <a:t>compensation</a:t>
            </a:r>
            <a:r>
              <a:rPr lang="en-US" dirty="0">
                <a:latin typeface="Calibri" panose="020F0502020204030204" pitchFamily="34" charset="0"/>
                <a:ea typeface="Times New Roman" panose="02020603050405020304" pitchFamily="18" charset="0"/>
                <a:cs typeface="Calibri" panose="020F0502020204030204" pitchFamily="34" charset="0"/>
              </a:rPr>
              <a:t> (wage and fringe benefits) plan for all </a:t>
            </a:r>
            <a:r>
              <a:rPr lang="en-US" dirty="0">
                <a:solidFill>
                  <a:srgbClr val="0000FF"/>
                </a:solidFill>
                <a:latin typeface="Calibri" panose="020F0502020204030204" pitchFamily="34" charset="0"/>
                <a:ea typeface="Times New Roman" panose="02020603050405020304" pitchFamily="18" charset="0"/>
                <a:cs typeface="Calibri" panose="020F0502020204030204" pitchFamily="34" charset="0"/>
                <a:hlinkClick r:id="rId5"/>
              </a:rPr>
              <a:t>service employees</a:t>
            </a:r>
            <a:r>
              <a:rPr lang="en-US" dirty="0">
                <a:latin typeface="Calibri" panose="020F0502020204030204" pitchFamily="34" charset="0"/>
                <a:ea typeface="Times New Roman" panose="02020603050405020304" pitchFamily="18" charset="0"/>
                <a:cs typeface="Calibri" panose="020F0502020204030204" pitchFamily="34" charset="0"/>
              </a:rPr>
              <a:t> performing </a:t>
            </a:r>
            <a:r>
              <a:rPr lang="en-US" dirty="0">
                <a:solidFill>
                  <a:srgbClr val="0000FF"/>
                </a:solidFill>
                <a:latin typeface="Calibri" panose="020F0502020204030204" pitchFamily="34" charset="0"/>
                <a:ea typeface="Times New Roman" panose="02020603050405020304" pitchFamily="18" charset="0"/>
                <a:cs typeface="Calibri" panose="020F0502020204030204" pitchFamily="34" charset="0"/>
                <a:hlinkClick r:id="rId7"/>
              </a:rPr>
              <a:t>work</a:t>
            </a:r>
            <a:r>
              <a:rPr lang="en-US" dirty="0">
                <a:latin typeface="Calibri" panose="020F0502020204030204" pitchFamily="34" charset="0"/>
                <a:ea typeface="Times New Roman" panose="02020603050405020304" pitchFamily="18" charset="0"/>
                <a:cs typeface="Calibri" panose="020F0502020204030204" pitchFamily="34" charset="0"/>
              </a:rPr>
              <a:t> under the contract as the offeror uses for these </a:t>
            </a:r>
            <a:r>
              <a:rPr lang="en-US" dirty="0">
                <a:solidFill>
                  <a:srgbClr val="0000FF"/>
                </a:solidFill>
                <a:latin typeface="Calibri" panose="020F0502020204030204" pitchFamily="34" charset="0"/>
                <a:ea typeface="Times New Roman" panose="02020603050405020304" pitchFamily="18" charset="0"/>
                <a:cs typeface="Calibri" panose="020F0502020204030204" pitchFamily="34" charset="0"/>
                <a:hlinkClick r:id="rId8"/>
              </a:rPr>
              <a:t>employees</a:t>
            </a:r>
            <a:r>
              <a:rPr lang="en-US" dirty="0">
                <a:latin typeface="Calibri" panose="020F0502020204030204" pitchFamily="34" charset="0"/>
                <a:ea typeface="Times New Roman" panose="02020603050405020304" pitchFamily="18" charset="0"/>
                <a:cs typeface="Calibri" panose="020F0502020204030204" pitchFamily="34" charset="0"/>
              </a:rPr>
              <a:t> and for equivalent </a:t>
            </a:r>
            <a:r>
              <a:rPr lang="en-US" dirty="0">
                <a:solidFill>
                  <a:srgbClr val="0000FF"/>
                </a:solidFill>
                <a:latin typeface="Calibri" panose="020F0502020204030204" pitchFamily="34" charset="0"/>
                <a:ea typeface="Times New Roman" panose="02020603050405020304" pitchFamily="18" charset="0"/>
                <a:cs typeface="Calibri" panose="020F0502020204030204" pitchFamily="34" charset="0"/>
                <a:hlinkClick r:id="rId8"/>
              </a:rPr>
              <a:t>employees</a:t>
            </a:r>
            <a:r>
              <a:rPr lang="en-US" dirty="0">
                <a:latin typeface="Calibri" panose="020F0502020204030204" pitchFamily="34" charset="0"/>
                <a:ea typeface="Times New Roman" panose="02020603050405020304" pitchFamily="18" charset="0"/>
                <a:cs typeface="Calibri" panose="020F0502020204030204" pitchFamily="34" charset="0"/>
              </a:rPr>
              <a:t> servicing commercial customers. </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553831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63491" y="-488482"/>
            <a:ext cx="8668301" cy="6854184"/>
          </a:xfrm>
          <a:prstGeom prst="rect">
            <a:avLst/>
          </a:prstGeom>
        </p:spPr>
        <p:txBody>
          <a:bodyPr wrap="square">
            <a:spAutoFit/>
          </a:bodyPr>
          <a:lstStyle/>
          <a:p>
            <a:pPr>
              <a:lnSpc>
                <a:spcPct val="115000"/>
              </a:lnSpc>
              <a:spcAft>
                <a:spcPts val="1000"/>
              </a:spcAft>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2400" dirty="0">
                <a:latin typeface="Calibri" panose="020F0502020204030204" pitchFamily="34" charset="0"/>
                <a:ea typeface="Calibri" panose="020F0502020204030204" pitchFamily="34" charset="0"/>
                <a:cs typeface="Times New Roman" panose="02020603050405020304" pitchFamily="18" charset="0"/>
              </a:rPr>
              <a:t>Inverted – US Company that moved HQ overseas after 1992, presumably to avoid taxation in the US.</a:t>
            </a:r>
          </a:p>
          <a:p>
            <a:r>
              <a:rPr lang="en-US" sz="2400" dirty="0">
                <a:latin typeface="Calibri" panose="020F0502020204030204" pitchFamily="34" charset="0"/>
                <a:ea typeface="Times New Roman" panose="02020603050405020304" pitchFamily="18" charset="0"/>
              </a:rPr>
              <a:t>Covered Telecommunications Equipment:</a:t>
            </a:r>
            <a:endParaRPr lang="en-US" sz="2800" dirty="0">
              <a:latin typeface="Times New Roman" panose="02020603050405020304" pitchFamily="18" charset="0"/>
              <a:ea typeface="Times New Roman" panose="02020603050405020304" pitchFamily="18" charset="0"/>
            </a:endParaRPr>
          </a:p>
          <a:p>
            <a:r>
              <a:rPr lang="en-US" sz="2400" dirty="0">
                <a:latin typeface="Calibri" panose="020F0502020204030204" pitchFamily="34" charset="0"/>
                <a:ea typeface="Times New Roman" panose="02020603050405020304" pitchFamily="18" charset="0"/>
              </a:rPr>
              <a:t>FAR 52.204-26</a:t>
            </a:r>
            <a:r>
              <a:rPr lang="en-US" sz="2800" dirty="0">
                <a:latin typeface="Times New Roman" panose="02020603050405020304" pitchFamily="18" charset="0"/>
                <a:ea typeface="Times New Roman" panose="02020603050405020304" pitchFamily="18" charset="0"/>
              </a:rPr>
              <a:t>  </a:t>
            </a:r>
            <a:r>
              <a:rPr lang="en-US" dirty="0">
                <a:latin typeface="Calibri" panose="020F0502020204030204" pitchFamily="34" charset="0"/>
                <a:ea typeface="Times New Roman" panose="02020603050405020304" pitchFamily="18" charset="0"/>
              </a:rPr>
              <a:t>“Covered telecommunications equipment or services” means–</a:t>
            </a:r>
            <a:endParaRPr lang="en-US" sz="2800" dirty="0">
              <a:latin typeface="Times New Roman" panose="02020603050405020304" pitchFamily="18" charset="0"/>
              <a:ea typeface="Times New Roman" panose="02020603050405020304" pitchFamily="18" charset="0"/>
            </a:endParaRPr>
          </a:p>
          <a:p>
            <a:r>
              <a:rPr lang="en-US" dirty="0">
                <a:latin typeface="Calibri" panose="020F0502020204030204" pitchFamily="34" charset="0"/>
                <a:ea typeface="Times New Roman" panose="02020603050405020304" pitchFamily="18" charset="0"/>
              </a:rPr>
              <a:t>           (1) Telecommunications equipment produced by </a:t>
            </a:r>
            <a:r>
              <a:rPr lang="en-US" b="1" dirty="0">
                <a:latin typeface="Calibri" panose="020F0502020204030204" pitchFamily="34" charset="0"/>
                <a:ea typeface="Times New Roman" panose="02020603050405020304" pitchFamily="18" charset="0"/>
              </a:rPr>
              <a:t>Huawei Technologies Company or ZTE Corporation</a:t>
            </a:r>
            <a:r>
              <a:rPr lang="en-US" dirty="0">
                <a:latin typeface="Calibri" panose="020F0502020204030204" pitchFamily="34" charset="0"/>
                <a:ea typeface="Times New Roman" panose="02020603050405020304" pitchFamily="18" charset="0"/>
              </a:rPr>
              <a:t> (or any subsidiary or affiliate of such entities);</a:t>
            </a:r>
            <a:endParaRPr lang="en-US" sz="2800" dirty="0">
              <a:latin typeface="Times New Roman" panose="02020603050405020304" pitchFamily="18" charset="0"/>
              <a:ea typeface="Times New Roman" panose="02020603050405020304" pitchFamily="18" charset="0"/>
            </a:endParaRPr>
          </a:p>
          <a:p>
            <a:r>
              <a:rPr lang="en-US" dirty="0">
                <a:latin typeface="Calibri" panose="020F0502020204030204" pitchFamily="34" charset="0"/>
                <a:ea typeface="Times New Roman" panose="02020603050405020304" pitchFamily="18" charset="0"/>
              </a:rPr>
              <a:t>           (2) For the purpose of public safety, security of Government facilities, physical security surveillance of critical infrastructure, and other national security purposes, video surveillance and telecommunications equipment produced </a:t>
            </a:r>
            <a:r>
              <a:rPr lang="en-US" b="1" dirty="0">
                <a:latin typeface="Calibri" panose="020F0502020204030204" pitchFamily="34" charset="0"/>
                <a:ea typeface="Times New Roman" panose="02020603050405020304" pitchFamily="18" charset="0"/>
              </a:rPr>
              <a:t>by Hytera Communications Corporation, Hangzhou Hikvision Digital Technology Company, or Dahua Technology Company </a:t>
            </a:r>
            <a:r>
              <a:rPr lang="en-US" dirty="0">
                <a:latin typeface="Calibri" panose="020F0502020204030204" pitchFamily="34" charset="0"/>
                <a:ea typeface="Times New Roman" panose="02020603050405020304" pitchFamily="18" charset="0"/>
              </a:rPr>
              <a:t>(or any subsidiary or affiliate of such entities);</a:t>
            </a:r>
            <a:endParaRPr lang="en-US" sz="2800" dirty="0">
              <a:latin typeface="Times New Roman" panose="02020603050405020304" pitchFamily="18" charset="0"/>
              <a:ea typeface="Times New Roman" panose="02020603050405020304" pitchFamily="18" charset="0"/>
            </a:endParaRPr>
          </a:p>
          <a:p>
            <a:r>
              <a:rPr lang="en-US" dirty="0">
                <a:latin typeface="Calibri" panose="020F0502020204030204" pitchFamily="34" charset="0"/>
                <a:ea typeface="Times New Roman" panose="02020603050405020304" pitchFamily="18" charset="0"/>
              </a:rPr>
              <a:t>           (3) Telecommunications or video surveillance services provided by such entities or using such equipment; or</a:t>
            </a:r>
            <a:endParaRPr lang="en-US" sz="2800" dirty="0">
              <a:latin typeface="Times New Roman" panose="02020603050405020304" pitchFamily="18" charset="0"/>
              <a:ea typeface="Times New Roman" panose="02020603050405020304" pitchFamily="18" charset="0"/>
            </a:endParaRPr>
          </a:p>
          <a:p>
            <a:r>
              <a:rPr lang="en-US" dirty="0">
                <a:latin typeface="Calibri" panose="020F0502020204030204" pitchFamily="34" charset="0"/>
                <a:ea typeface="Times New Roman" panose="02020603050405020304" pitchFamily="18" charset="0"/>
              </a:rPr>
              <a:t>           (4) Telecommunications or video surveillance equipment or services produced or provided by an entity that the Secretary of Defense, in consultation with the Director of National Intelligence or the Director of the Federal Bureau of Investigation, reasonably believes to be an entity owned or controlled by, or otherwise connected to, the government of a covered foreign country (PRC)</a:t>
            </a:r>
            <a:endParaRPr lang="en-US" sz="28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125527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43200" y="1195481"/>
            <a:ext cx="8256027" cy="3137910"/>
          </a:xfrm>
          <a:prstGeom prst="rect">
            <a:avLst/>
          </a:prstGeom>
        </p:spPr>
        <p:txBody>
          <a:bodyPr wrap="square">
            <a:spAutoFit/>
          </a:bodyPr>
          <a:lstStyle/>
          <a:p>
            <a:pPr>
              <a:lnSpc>
                <a:spcPct val="115000"/>
              </a:lnSpc>
              <a:spcAft>
                <a:spcPts val="1000"/>
              </a:spcAft>
            </a:pPr>
            <a:endParaRPr lang="en-US" sz="2000" dirty="0">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1000"/>
              </a:spcAft>
            </a:pPr>
            <a:endParaRPr lang="en-US" sz="2000" dirty="0">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1000"/>
              </a:spcAft>
            </a:pPr>
            <a:r>
              <a:rPr lang="en-US" sz="2800" dirty="0">
                <a:latin typeface="Calibri" panose="020F0502020204030204" pitchFamily="34" charset="0"/>
                <a:ea typeface="Calibri" panose="020F0502020204030204" pitchFamily="34" charset="0"/>
                <a:cs typeface="Calibri" panose="020F0502020204030204" pitchFamily="34" charset="0"/>
              </a:rPr>
              <a:t>FAR 52.212-3 Full manual reps &amp; certs (yet again)</a:t>
            </a:r>
          </a:p>
          <a:p>
            <a:pPr>
              <a:lnSpc>
                <a:spcPct val="115000"/>
              </a:lnSpc>
              <a:spcAft>
                <a:spcPts val="1000"/>
              </a:spcAft>
            </a:pPr>
            <a:r>
              <a:rPr lang="en-US" sz="2800" b="1" dirty="0">
                <a:latin typeface="Calibri" panose="020F0502020204030204" pitchFamily="34" charset="0"/>
                <a:ea typeface="Calibri" panose="020F0502020204030204" pitchFamily="34" charset="0"/>
                <a:cs typeface="Calibri" panose="020F0502020204030204" pitchFamily="34" charset="0"/>
              </a:rPr>
              <a:t>DFARS 252.204-7016 </a:t>
            </a:r>
            <a:r>
              <a:rPr lang="en-US" sz="2800" b="1" dirty="0">
                <a:latin typeface="Calibri" panose="020F0502020204030204" pitchFamily="34" charset="0"/>
                <a:cs typeface="Calibri" panose="020F0502020204030204" pitchFamily="34" charset="0"/>
              </a:rPr>
              <a:t>Covered defense telecommunications equipment or services – </a:t>
            </a:r>
            <a:r>
              <a:rPr lang="en-US" sz="2800" b="1" i="1" dirty="0">
                <a:latin typeface="Calibri" panose="020F0502020204030204" pitchFamily="34" charset="0"/>
                <a:cs typeface="Calibri" panose="020F0502020204030204" pitchFamily="34" charset="0"/>
              </a:rPr>
              <a:t>Not only can you not sell it to the DoD, you </a:t>
            </a:r>
            <a:r>
              <a:rPr lang="en-US" sz="2800" b="1" i="1" u="sng" dirty="0">
                <a:latin typeface="Calibri" panose="020F0502020204030204" pitchFamily="34" charset="0"/>
                <a:cs typeface="Calibri" panose="020F0502020204030204" pitchFamily="34" charset="0"/>
              </a:rPr>
              <a:t>can’t use it </a:t>
            </a:r>
            <a:r>
              <a:rPr lang="en-US" sz="2800" b="1" i="1" dirty="0">
                <a:latin typeface="Calibri" panose="020F0502020204030204" pitchFamily="34" charset="0"/>
                <a:cs typeface="Calibri" panose="020F0502020204030204" pitchFamily="34" charset="0"/>
              </a:rPr>
              <a:t>.</a:t>
            </a:r>
            <a:endParaRPr lang="en-US" sz="2800" b="1" i="1"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687317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Shameless Commercial:</a:t>
            </a:r>
            <a:endParaRPr lang="en-US" dirty="0"/>
          </a:p>
        </p:txBody>
      </p:sp>
      <p:sp>
        <p:nvSpPr>
          <p:cNvPr id="3" name="Content Placeholder 2"/>
          <p:cNvSpPr>
            <a:spLocks noGrp="1"/>
          </p:cNvSpPr>
          <p:nvPr>
            <p:ph idx="1"/>
          </p:nvPr>
        </p:nvSpPr>
        <p:spPr/>
        <p:txBody>
          <a:bodyPr/>
          <a:lstStyle/>
          <a:p>
            <a:r>
              <a:rPr lang="en-US" altLang="en-US" sz="2800" dirty="0"/>
              <a:t>NH PTAC/</a:t>
            </a:r>
            <a:r>
              <a:rPr lang="en-US" altLang="en-US" sz="2800" b="1" dirty="0">
                <a:solidFill>
                  <a:srgbClr val="0070C0"/>
                </a:solidFill>
              </a:rPr>
              <a:t>APEX Accelerator </a:t>
            </a:r>
            <a:r>
              <a:rPr lang="en-US" altLang="en-US" sz="2800" dirty="0"/>
              <a:t>offers free assistance with all this &amp; more.</a:t>
            </a:r>
          </a:p>
          <a:p>
            <a:r>
              <a:rPr lang="en-US" altLang="en-US" sz="2800" dirty="0"/>
              <a:t>You must have a physical presence in New Hampshire.</a:t>
            </a:r>
          </a:p>
          <a:p>
            <a:r>
              <a:rPr lang="en-US" altLang="en-US" sz="2800" dirty="0"/>
              <a:t>You have to sign up online.</a:t>
            </a:r>
          </a:p>
          <a:p>
            <a:r>
              <a:rPr lang="en-US" altLang="en-US" sz="2800" dirty="0"/>
              <a:t>To continue “active client” status, you have to use us as a resource</a:t>
            </a:r>
            <a:r>
              <a:rPr lang="en-US" altLang="en-US" dirty="0"/>
              <a:t>.</a:t>
            </a:r>
          </a:p>
          <a:p>
            <a:endParaRPr lang="en-US" dirty="0"/>
          </a:p>
        </p:txBody>
      </p:sp>
    </p:spTree>
    <p:extLst>
      <p:ext uri="{BB962C8B-B14F-4D97-AF65-F5344CB8AC3E}">
        <p14:creationId xmlns:p14="http://schemas.microsoft.com/office/powerpoint/2010/main" val="30802848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How do I get started with NH PTAC/</a:t>
            </a:r>
            <a:r>
              <a:rPr lang="en-US" altLang="en-US" b="1" dirty="0">
                <a:solidFill>
                  <a:srgbClr val="0070C0"/>
                </a:solidFill>
              </a:rPr>
              <a:t>APEX Accelerator</a:t>
            </a:r>
            <a:r>
              <a:rPr lang="en-US" altLang="en-US" dirty="0"/>
              <a:t>?</a:t>
            </a:r>
            <a:endParaRPr lang="en-US" dirty="0"/>
          </a:p>
        </p:txBody>
      </p:sp>
      <p:sp>
        <p:nvSpPr>
          <p:cNvPr id="3" name="Content Placeholder 2"/>
          <p:cNvSpPr>
            <a:spLocks noGrp="1"/>
          </p:cNvSpPr>
          <p:nvPr>
            <p:ph idx="1"/>
          </p:nvPr>
        </p:nvSpPr>
        <p:spPr/>
        <p:txBody>
          <a:bodyPr/>
          <a:lstStyle/>
          <a:p>
            <a:r>
              <a:rPr lang="en-US" altLang="en-US" sz="2400" dirty="0"/>
              <a:t>Go to the website and answer our questionnaire (</a:t>
            </a:r>
            <a:r>
              <a:rPr lang="en-US" altLang="en-US" sz="2400" dirty="0">
                <a:hlinkClick r:id="rId2"/>
              </a:rPr>
              <a:t>www.nheconomy.com/ptac</a:t>
            </a:r>
            <a:r>
              <a:rPr lang="en-US" altLang="en-US" sz="2400" dirty="0"/>
              <a:t>)</a:t>
            </a:r>
          </a:p>
          <a:p>
            <a:r>
              <a:rPr lang="en-US" altLang="en-US" sz="2400" dirty="0"/>
              <a:t>Give us a call at (603) 271-7581 </a:t>
            </a:r>
          </a:p>
          <a:p>
            <a:r>
              <a:rPr lang="en-US" altLang="en-US" sz="2400" dirty="0"/>
              <a:t>email us at: </a:t>
            </a:r>
            <a:r>
              <a:rPr lang="en-US" altLang="en-US" sz="2400" dirty="0">
                <a:hlinkClick r:id="rId3"/>
              </a:rPr>
              <a:t>govcontracting@livefree.nh.gov</a:t>
            </a:r>
            <a:endParaRPr lang="en-US" altLang="en-US" sz="2400" dirty="0"/>
          </a:p>
          <a:p>
            <a:r>
              <a:rPr lang="en-US" altLang="en-US" sz="2400" dirty="0"/>
              <a:t>Meet with us in Concord or via Zoom</a:t>
            </a:r>
          </a:p>
          <a:p>
            <a:r>
              <a:rPr lang="en-US" altLang="en-US" sz="2400" dirty="0"/>
              <a:t>Request a site visit – we’ll come to you.</a:t>
            </a:r>
          </a:p>
          <a:p>
            <a:endParaRPr lang="en-US" dirty="0"/>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19146" y="5074411"/>
            <a:ext cx="2907051" cy="1562541"/>
          </a:xfrm>
          <a:prstGeom prst="rect">
            <a:avLst/>
          </a:prstGeom>
        </p:spPr>
      </p:pic>
    </p:spTree>
    <p:extLst>
      <p:ext uri="{BB962C8B-B14F-4D97-AF65-F5344CB8AC3E}">
        <p14:creationId xmlns:p14="http://schemas.microsoft.com/office/powerpoint/2010/main" val="3794122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5529902-5E53-4A67-BF0F-A94D6033B11A}"/>
              </a:ext>
            </a:extLst>
          </p:cNvPr>
          <p:cNvSpPr>
            <a:spLocks noGrp="1"/>
          </p:cNvSpPr>
          <p:nvPr>
            <p:ph type="title"/>
          </p:nvPr>
        </p:nvSpPr>
        <p:spPr/>
        <p:txBody>
          <a:bodyPr>
            <a:normAutofit fontScale="90000"/>
          </a:bodyPr>
          <a:lstStyle/>
          <a:p>
            <a:r>
              <a:rPr lang="en-US" dirty="0"/>
              <a:t>Now for the Really Important But Incredibly Boring Part - FAR Clauses</a:t>
            </a:r>
            <a:br>
              <a:rPr lang="en-US" dirty="0"/>
            </a:br>
            <a:endParaRPr lang="en-US" dirty="0"/>
          </a:p>
        </p:txBody>
      </p:sp>
      <p:sp>
        <p:nvSpPr>
          <p:cNvPr id="5" name="Content Placeholder 4">
            <a:extLst>
              <a:ext uri="{FF2B5EF4-FFF2-40B4-BE49-F238E27FC236}">
                <a16:creationId xmlns:a16="http://schemas.microsoft.com/office/drawing/2014/main" id="{C208F7C7-4ECB-4ED5-874F-ECC89AE5801B}"/>
              </a:ext>
            </a:extLst>
          </p:cNvPr>
          <p:cNvSpPr>
            <a:spLocks noGrp="1"/>
          </p:cNvSpPr>
          <p:nvPr>
            <p:ph idx="1"/>
          </p:nvPr>
        </p:nvSpPr>
        <p:spPr/>
        <p:txBody>
          <a:bodyPr/>
          <a:lstStyle/>
          <a:p>
            <a:r>
              <a:rPr lang="en-US" dirty="0"/>
              <a:t>These come at the end of SAM registration, when you’re almost exhausted</a:t>
            </a:r>
          </a:p>
          <a:p>
            <a:r>
              <a:rPr lang="en-US" dirty="0"/>
              <a:t>There are lots of them</a:t>
            </a:r>
          </a:p>
          <a:p>
            <a:r>
              <a:rPr lang="en-US" dirty="0"/>
              <a:t>We’re going to take a quick run through them now – not at the end.</a:t>
            </a:r>
          </a:p>
          <a:p>
            <a:r>
              <a:rPr lang="en-US" dirty="0"/>
              <a:t>Strategy suggestion: pick out any that apply to you and revisit them  in detail. Ask NH PTAC/</a:t>
            </a:r>
            <a:r>
              <a:rPr lang="en-US" b="1" dirty="0">
                <a:solidFill>
                  <a:srgbClr val="0070C0"/>
                </a:solidFill>
              </a:rPr>
              <a:t>APEX Accelerator </a:t>
            </a:r>
            <a:r>
              <a:rPr lang="en-US" dirty="0"/>
              <a:t>for help if you like.</a:t>
            </a:r>
          </a:p>
          <a:p>
            <a:r>
              <a:rPr lang="en-US" dirty="0"/>
              <a:t>Be alert for new clauses – they pop up from time to time</a:t>
            </a:r>
          </a:p>
          <a:p>
            <a:r>
              <a:rPr lang="en-US" dirty="0"/>
              <a:t>Scan our monthly newsletter – we often talk about significant adds or changes.</a:t>
            </a:r>
          </a:p>
        </p:txBody>
      </p:sp>
    </p:spTree>
    <p:extLst>
      <p:ext uri="{BB962C8B-B14F-4D97-AF65-F5344CB8AC3E}">
        <p14:creationId xmlns:p14="http://schemas.microsoft.com/office/powerpoint/2010/main" val="1001917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E5966CE-644B-4E1B-BC5E-7C27AD7FF4AC}"/>
              </a:ext>
            </a:extLst>
          </p:cNvPr>
          <p:cNvSpPr>
            <a:spLocks noGrp="1"/>
          </p:cNvSpPr>
          <p:nvPr>
            <p:ph type="title"/>
          </p:nvPr>
        </p:nvSpPr>
        <p:spPr>
          <a:xfrm>
            <a:off x="2260443" y="443001"/>
            <a:ext cx="9244170" cy="1461999"/>
          </a:xfrm>
        </p:spPr>
        <p:txBody>
          <a:bodyPr>
            <a:normAutofit fontScale="90000"/>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READ ONLY PROVISIONS - The following FAR and DFARS provisions are provided for you to read. They do not require completion of any data. Select the provision number to expand and review the full text. When certifying to the information on this page, you are also certifying that you have read each one of these provisions.</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5" name="Content Placeholder 4">
            <a:extLst>
              <a:ext uri="{FF2B5EF4-FFF2-40B4-BE49-F238E27FC236}">
                <a16:creationId xmlns:a16="http://schemas.microsoft.com/office/drawing/2014/main" id="{4EF8FC3D-9E15-4634-AC48-D68AA36E978E}"/>
              </a:ext>
            </a:extLst>
          </p:cNvPr>
          <p:cNvSpPr>
            <a:spLocks noGrp="1"/>
          </p:cNvSpPr>
          <p:nvPr>
            <p:ph idx="1"/>
          </p:nvPr>
        </p:nvSpPr>
        <p:spPr>
          <a:xfrm>
            <a:off x="1737360" y="2133600"/>
            <a:ext cx="9767252" cy="4358640"/>
          </a:xfrm>
        </p:spPr>
        <p:txBody>
          <a:bodyPr>
            <a:normAutofit fontScale="32500" lnSpcReduction="20000"/>
          </a:bodyPr>
          <a:lstStyle/>
          <a:p>
            <a:pPr marL="0" indent="0">
              <a:buNone/>
            </a:pPr>
            <a:r>
              <a:rPr lang="en-US" dirty="0"/>
              <a:t> </a:t>
            </a:r>
            <a:r>
              <a:rPr lang="en-US" sz="5600" dirty="0">
                <a:solidFill>
                  <a:schemeClr val="tx1"/>
                </a:solidFill>
                <a:latin typeface="Arial" panose="020B0604020202020204" pitchFamily="34" charset="0"/>
                <a:cs typeface="Arial" panose="020B0604020202020204" pitchFamily="34" charset="0"/>
              </a:rPr>
              <a:t>	FAR 52.203-11: Certification and Disclosure Regarding Payments to Influence Certain 	Federal Transactions 	</a:t>
            </a:r>
            <a:r>
              <a:rPr lang="en-US" sz="5600" b="1" dirty="0">
                <a:solidFill>
                  <a:schemeClr val="tx1"/>
                </a:solidFill>
                <a:latin typeface="Arial" panose="020B0604020202020204" pitchFamily="34" charset="0"/>
                <a:cs typeface="Arial" panose="020B0604020202020204" pitchFamily="34" charset="0"/>
              </a:rPr>
              <a:t>Prohibits lobbying with federal $$</a:t>
            </a:r>
          </a:p>
          <a:p>
            <a:pPr marL="0" indent="0">
              <a:buNone/>
            </a:pPr>
            <a:r>
              <a:rPr lang="en-US" sz="5600" dirty="0">
                <a:solidFill>
                  <a:schemeClr val="tx1"/>
                </a:solidFill>
                <a:latin typeface="Arial" panose="020B0604020202020204" pitchFamily="34" charset="0"/>
                <a:cs typeface="Arial" panose="020B0604020202020204" pitchFamily="34" charset="0"/>
              </a:rPr>
              <a:t> 	FAR 52.203-18: Prohibition on Contracting with Entities that Require Certain Internal 	Confidentiality Agreements or 	Statements-Representation </a:t>
            </a:r>
            <a:r>
              <a:rPr lang="en-US" sz="5600" b="1" dirty="0">
                <a:solidFill>
                  <a:schemeClr val="tx1"/>
                </a:solidFill>
                <a:latin typeface="Arial" panose="020B0604020202020204" pitchFamily="34" charset="0"/>
                <a:cs typeface="Arial" panose="020B0604020202020204" pitchFamily="34" charset="0"/>
              </a:rPr>
              <a:t>Requires that you not 	prohibit whistleblowing</a:t>
            </a:r>
          </a:p>
          <a:p>
            <a:pPr marL="0" indent="0">
              <a:buNone/>
            </a:pPr>
            <a:r>
              <a:rPr lang="en-US" sz="5600" dirty="0">
                <a:solidFill>
                  <a:schemeClr val="tx1"/>
                </a:solidFill>
                <a:latin typeface="Arial" panose="020B0604020202020204" pitchFamily="34" charset="0"/>
                <a:cs typeface="Arial" panose="020B0604020202020204" pitchFamily="34" charset="0"/>
              </a:rPr>
              <a:t>  	FAR 52.222-38: Compliance with Veterans' Employment Reporting Requirements </a:t>
            </a:r>
            <a:r>
              <a:rPr lang="en-US" sz="5600" b="1" dirty="0">
                <a:solidFill>
                  <a:schemeClr val="tx1"/>
                </a:solidFill>
                <a:latin typeface="Arial" panose="020B0604020202020204" pitchFamily="34" charset="0"/>
                <a:cs typeface="Arial" panose="020B0604020202020204" pitchFamily="34" charset="0"/>
              </a:rPr>
              <a:t>Must 	file VETS 4212 annually by 9/30 if any contract over $150,000	</a:t>
            </a:r>
          </a:p>
          <a:p>
            <a:pPr marL="0" indent="0">
              <a:buNone/>
            </a:pPr>
            <a:r>
              <a:rPr lang="en-US" sz="5600" dirty="0">
                <a:solidFill>
                  <a:schemeClr val="tx1"/>
                </a:solidFill>
                <a:latin typeface="Arial" panose="020B0604020202020204" pitchFamily="34" charset="0"/>
                <a:cs typeface="Arial" panose="020B0604020202020204" pitchFamily="34" charset="0"/>
              </a:rPr>
              <a:t>	FAR 52.222-56: Certification Regarding Trafficking in Persons Compliance Plan. </a:t>
            </a:r>
            <a:r>
              <a:rPr lang="en-US" sz="5600" b="1" dirty="0">
                <a:solidFill>
                  <a:schemeClr val="tx1"/>
                </a:solidFill>
                <a:latin typeface="Arial" panose="020B0604020202020204" pitchFamily="34" charset="0"/>
                <a:cs typeface="Arial" panose="020B0604020202020204" pitchFamily="34" charset="0"/>
              </a:rPr>
              <a:t>Must 	submit certification that you have Compliance Plan and have conducted due 	diligence if contract is for supplies other than COTS acquired outside the US, or 	services performed outside the US and value of the contract or portion of the 	contract that exceeds $550,000  </a:t>
            </a:r>
          </a:p>
          <a:p>
            <a:pPr marL="0" indent="0">
              <a:buNone/>
            </a:pPr>
            <a:r>
              <a:rPr lang="en-US" sz="5600" dirty="0">
                <a:solidFill>
                  <a:schemeClr val="tx1"/>
                </a:solidFill>
                <a:latin typeface="Arial" panose="020B0604020202020204" pitchFamily="34" charset="0"/>
                <a:cs typeface="Arial" panose="020B0604020202020204" pitchFamily="34" charset="0"/>
              </a:rPr>
              <a:t> 	FAR 52.223-1: Biobased Product Certification </a:t>
            </a:r>
            <a:r>
              <a:rPr lang="en-US" sz="5600" b="1" dirty="0">
                <a:solidFill>
                  <a:schemeClr val="tx1"/>
                </a:solidFill>
                <a:latin typeface="Arial" panose="020B0604020202020204" pitchFamily="34" charset="0"/>
                <a:cs typeface="Arial" panose="020B0604020202020204" pitchFamily="34" charset="0"/>
              </a:rPr>
              <a:t>Check the list at 7 CFR 3201(B)</a:t>
            </a:r>
            <a:r>
              <a:rPr lang="en-US" sz="5600" dirty="0">
                <a:solidFill>
                  <a:schemeClr val="tx1"/>
                </a:solidFill>
                <a:latin typeface="Arial" panose="020B0604020202020204" pitchFamily="34" charset="0"/>
                <a:cs typeface="Arial" panose="020B0604020202020204" pitchFamily="34" charset="0"/>
              </a:rPr>
              <a:t>	</a:t>
            </a:r>
          </a:p>
          <a:p>
            <a:pPr marL="0" indent="0">
              <a:buNone/>
            </a:pPr>
            <a:r>
              <a:rPr lang="en-US" sz="5600" dirty="0">
                <a:solidFill>
                  <a:schemeClr val="tx1"/>
                </a:solidFill>
                <a:latin typeface="Arial" panose="020B0604020202020204" pitchFamily="34" charset="0"/>
                <a:cs typeface="Arial" panose="020B0604020202020204" pitchFamily="34" charset="0"/>
              </a:rPr>
              <a:t>  	FAR 52.225-20 Prohibition on Conducting Restricted Business Operations in Sudan-	Certification </a:t>
            </a:r>
            <a:r>
              <a:rPr lang="en-US" sz="5600" b="1" dirty="0">
                <a:solidFill>
                  <a:schemeClr val="tx1"/>
                </a:solidFill>
                <a:latin typeface="Arial" panose="020B0604020202020204" pitchFamily="34" charset="0"/>
                <a:cs typeface="Arial" panose="020B0604020202020204" pitchFamily="34" charset="0"/>
              </a:rPr>
              <a:t>If you conduct business in Sudan, read the details.	</a:t>
            </a:r>
          </a:p>
          <a:p>
            <a:pPr marL="0" indent="0">
              <a:buNone/>
            </a:pPr>
            <a:endParaRPr lang="en-US" dirty="0"/>
          </a:p>
        </p:txBody>
      </p:sp>
    </p:spTree>
    <p:extLst>
      <p:ext uri="{BB962C8B-B14F-4D97-AF65-F5344CB8AC3E}">
        <p14:creationId xmlns:p14="http://schemas.microsoft.com/office/powerpoint/2010/main" val="18306749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713C5AD-2DB1-4525-9A58-F9B54A57CB07}"/>
              </a:ext>
            </a:extLst>
          </p:cNvPr>
          <p:cNvSpPr txBox="1"/>
          <p:nvPr/>
        </p:nvSpPr>
        <p:spPr>
          <a:xfrm>
            <a:off x="2101417" y="384557"/>
            <a:ext cx="9956168" cy="6186309"/>
          </a:xfrm>
          <a:prstGeom prst="rect">
            <a:avLst/>
          </a:prstGeom>
          <a:noFill/>
        </p:spPr>
        <p:txBody>
          <a:bodyPr wrap="square">
            <a:spAutoFit/>
          </a:bodyPr>
          <a:lstStyle/>
          <a:p>
            <a:r>
              <a:rPr lang="en-US" dirty="0"/>
              <a:t> 	FAR 52.225-25: Prohibition on Contracting with Entities Engaging in Certain Activities 	or Transactions Relating to Iran - Representation and Certifications </a:t>
            </a:r>
            <a:r>
              <a:rPr lang="en-US" b="1" dirty="0"/>
              <a:t>If you conduct 	business with or in IRAN, read the details.	</a:t>
            </a:r>
          </a:p>
          <a:p>
            <a:r>
              <a:rPr lang="en-US" dirty="0"/>
              <a:t>	</a:t>
            </a:r>
          </a:p>
          <a:p>
            <a:r>
              <a:rPr lang="en-US" dirty="0"/>
              <a:t>  	FAR 52.227-6: Royalty Information </a:t>
            </a:r>
            <a:r>
              <a:rPr lang="en-US" b="1" dirty="0"/>
              <a:t>If you are charging for royalties over $250, read 	this.	</a:t>
            </a:r>
          </a:p>
          <a:p>
            <a:endParaRPr lang="en-US" dirty="0"/>
          </a:p>
          <a:p>
            <a:r>
              <a:rPr lang="en-US" dirty="0"/>
              <a:t> 	DFARS 252.225-7031: Secondary Arab Boycott of Israel </a:t>
            </a:r>
            <a:r>
              <a:rPr lang="en-US" b="1" dirty="0"/>
              <a:t>If you’re a foreign person, 	you’re not participating in or complying with this boycott.	</a:t>
            </a:r>
          </a:p>
          <a:p>
            <a:r>
              <a:rPr lang="en-US" dirty="0"/>
              <a:t>	</a:t>
            </a:r>
          </a:p>
          <a:p>
            <a:r>
              <a:rPr lang="en-US" dirty="0"/>
              <a:t>  	DFARS 252.225-7042: Authorization to Perform </a:t>
            </a:r>
            <a:r>
              <a:rPr lang="en-US" b="1" dirty="0"/>
              <a:t>You’re authorized to do business in 	any country you are doing business in.	</a:t>
            </a:r>
          </a:p>
          <a:p>
            <a:r>
              <a:rPr lang="en-US" dirty="0"/>
              <a:t>	</a:t>
            </a:r>
          </a:p>
          <a:p>
            <a:r>
              <a:rPr lang="en-US" dirty="0"/>
              <a:t> 	DFARS 252.225-7050: Disclosure of Ownership or Control by the Government of a 	Country that is a State Sponsor of Terrorism </a:t>
            </a:r>
            <a:r>
              <a:rPr lang="en-US" b="1" dirty="0"/>
              <a:t>Self-explanatory</a:t>
            </a:r>
            <a:r>
              <a:rPr lang="en-US" dirty="0"/>
              <a:t>	</a:t>
            </a:r>
          </a:p>
          <a:p>
            <a:r>
              <a:rPr lang="en-US" dirty="0"/>
              <a:t> </a:t>
            </a:r>
          </a:p>
          <a:p>
            <a:r>
              <a:rPr lang="en-US" dirty="0"/>
              <a:t> 	DFARS 252.229-7012: Tax Exemptions (Italy)-Representation. </a:t>
            </a:r>
            <a:r>
              <a:rPr lang="en-US" b="1" dirty="0"/>
              <a:t>US government is 	exempt from these taxes – don’t include them in your price.	</a:t>
            </a:r>
          </a:p>
          <a:p>
            <a:r>
              <a:rPr lang="en-US" dirty="0"/>
              <a:t> </a:t>
            </a:r>
          </a:p>
          <a:p>
            <a:r>
              <a:rPr lang="en-US" dirty="0"/>
              <a:t> 	DFARS 252.229-7013: Tax Exemptions (Spain)-Representation. </a:t>
            </a:r>
            <a:r>
              <a:rPr lang="en-US" b="1" dirty="0"/>
              <a:t>US government is 	exempt from these taxes – don’t include them in your price.</a:t>
            </a:r>
          </a:p>
          <a:p>
            <a:r>
              <a:rPr lang="en-US" dirty="0"/>
              <a:t>	</a:t>
            </a:r>
          </a:p>
        </p:txBody>
      </p:sp>
    </p:spTree>
    <p:extLst>
      <p:ext uri="{BB962C8B-B14F-4D97-AF65-F5344CB8AC3E}">
        <p14:creationId xmlns:p14="http://schemas.microsoft.com/office/powerpoint/2010/main" val="3417067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3D225-2886-47D3-8373-10D2124A1C25}"/>
              </a:ext>
            </a:extLst>
          </p:cNvPr>
          <p:cNvSpPr>
            <a:spLocks noGrp="1"/>
          </p:cNvSpPr>
          <p:nvPr>
            <p:ph type="title"/>
          </p:nvPr>
        </p:nvSpPr>
        <p:spPr>
          <a:xfrm>
            <a:off x="2592925" y="624109"/>
            <a:ext cx="8911687" cy="2340591"/>
          </a:xfrm>
        </p:spPr>
        <p:txBody>
          <a:bodyPr>
            <a:normAutofit fontScale="90000"/>
          </a:bodyPr>
          <a:lstStyle/>
          <a:p>
            <a:r>
              <a:rPr lang="en-US" sz="18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USER COMPLETED PROVISIONS - The FAR and DFARS provisions shown below have been populated based on data you provided earlier in your registration. Please open and review each provision before you proceed from this page. If you need to correct any data, a link will be provided to the relevant page for editing.</a:t>
            </a:r>
            <a:b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br>
            <a:b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br>
            <a:r>
              <a:rPr lang="en-US"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By maintaining an active entity registration in SAM, the entity complied with requirements to report proceedings data in accordance with FAR 52.209-7 Information Regarding Responsibility Matters and with requirements to report executive compensation data in accordance with FAR 52.204-10 Reporting Executive Compensation and First-Tier Subcontract Awards.</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287052F3-5A87-4F8D-823C-E6EC192AD897}"/>
              </a:ext>
            </a:extLst>
          </p:cNvPr>
          <p:cNvSpPr>
            <a:spLocks noGrp="1"/>
          </p:cNvSpPr>
          <p:nvPr>
            <p:ph idx="1"/>
          </p:nvPr>
        </p:nvSpPr>
        <p:spPr>
          <a:xfrm>
            <a:off x="1999185" y="3299792"/>
            <a:ext cx="9829159" cy="2753418"/>
          </a:xfrm>
        </p:spPr>
        <p:txBody>
          <a:bodyPr>
            <a:normAutofit/>
          </a:bodyPr>
          <a:lstStyle/>
          <a:p>
            <a:pPr marL="0" indent="0">
              <a:buNone/>
            </a:pPr>
            <a:r>
              <a:rPr lang="en-US" dirty="0"/>
              <a:t> 	FAR 52.203-2: Certificate of Independent Price Determination.</a:t>
            </a:r>
            <a:r>
              <a:rPr lang="en-US" b="1" dirty="0"/>
              <a:t>1) No collusion or 	price fixing, 2) authorized signatory</a:t>
            </a:r>
          </a:p>
          <a:p>
            <a:pPr marL="0" indent="0">
              <a:buNone/>
            </a:pPr>
            <a:r>
              <a:rPr lang="en-US" dirty="0"/>
              <a:t> 	FAR 52.204-3: Taxpayer Identification </a:t>
            </a:r>
            <a:r>
              <a:rPr lang="en-US" b="1" dirty="0"/>
              <a:t>Corporate “family tree” by ownership or 	control	</a:t>
            </a:r>
          </a:p>
          <a:p>
            <a:pPr marL="0" indent="0">
              <a:buNone/>
            </a:pPr>
            <a:r>
              <a:rPr lang="en-US" dirty="0"/>
              <a:t>	FAR 52.204-5: Women-Owned Business (Other Than Small Business) </a:t>
            </a:r>
            <a:r>
              <a:rPr lang="en-US" b="1" dirty="0"/>
              <a:t>Women-owned 	but not small</a:t>
            </a:r>
            <a:r>
              <a:rPr lang="en-US" dirty="0"/>
              <a:t>	</a:t>
            </a:r>
          </a:p>
          <a:p>
            <a:pPr marL="0" indent="0">
              <a:buNone/>
            </a:pPr>
            <a:r>
              <a:rPr lang="en-US" dirty="0"/>
              <a:t>	FAR 52.204-17: Ownership or Control of Offeror </a:t>
            </a:r>
            <a:r>
              <a:rPr lang="en-US" b="1" dirty="0"/>
              <a:t>“Immediate Owner”	</a:t>
            </a:r>
          </a:p>
          <a:p>
            <a:pPr marL="0" indent="0">
              <a:buNone/>
            </a:pPr>
            <a:endParaRPr lang="en-US" dirty="0"/>
          </a:p>
        </p:txBody>
      </p:sp>
    </p:spTree>
    <p:extLst>
      <p:ext uri="{BB962C8B-B14F-4D97-AF65-F5344CB8AC3E}">
        <p14:creationId xmlns:p14="http://schemas.microsoft.com/office/powerpoint/2010/main" val="15958254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2778900-C412-47E7-8B79-164DBDB33B16}"/>
              </a:ext>
            </a:extLst>
          </p:cNvPr>
          <p:cNvSpPr txBox="1"/>
          <p:nvPr/>
        </p:nvSpPr>
        <p:spPr>
          <a:xfrm>
            <a:off x="1834479" y="695631"/>
            <a:ext cx="9552924" cy="5909310"/>
          </a:xfrm>
          <a:prstGeom prst="rect">
            <a:avLst/>
          </a:prstGeom>
          <a:noFill/>
        </p:spPr>
        <p:txBody>
          <a:bodyPr wrap="square">
            <a:spAutoFit/>
          </a:bodyPr>
          <a:lstStyle/>
          <a:p>
            <a:r>
              <a:rPr lang="en-US" dirty="0"/>
              <a:t> 	FAR 52.204-20: Predecessor of Offeror </a:t>
            </a:r>
            <a:r>
              <a:rPr lang="en-US" b="1" dirty="0"/>
              <a:t>Successor by acquisition of the assets of a 	predecessor with a CAGE	</a:t>
            </a:r>
          </a:p>
          <a:p>
            <a:r>
              <a:rPr lang="en-US" dirty="0"/>
              <a:t> </a:t>
            </a:r>
          </a:p>
          <a:p>
            <a:r>
              <a:rPr lang="en-US" dirty="0"/>
              <a:t> 	FAR 52.204-26: Covered Telecommunications Equipment or Services – 	Representation </a:t>
            </a:r>
            <a:r>
              <a:rPr lang="en-US" b="1" dirty="0"/>
              <a:t>Do not sell or use covered Telcom equipment (Huawei, etc. on 	the EPL)	</a:t>
            </a:r>
          </a:p>
          <a:p>
            <a:r>
              <a:rPr lang="en-US" dirty="0"/>
              <a:t>	 </a:t>
            </a:r>
          </a:p>
          <a:p>
            <a:r>
              <a:rPr lang="en-US" dirty="0"/>
              <a:t> 	FAR 52.209-2: Prohibition on Contracting with Inverted Domestic Corporations-	Representation </a:t>
            </a:r>
            <a:r>
              <a:rPr lang="en-US" b="1" dirty="0"/>
              <a:t>Cannot be “inverted” or a subsidiary of an inverted firm</a:t>
            </a:r>
            <a:r>
              <a:rPr lang="en-US" dirty="0"/>
              <a:t>	</a:t>
            </a:r>
          </a:p>
          <a:p>
            <a:r>
              <a:rPr lang="en-US" dirty="0"/>
              <a:t>	 </a:t>
            </a:r>
          </a:p>
          <a:p>
            <a:r>
              <a:rPr lang="en-US" dirty="0"/>
              <a:t> 	FAR 52.209-5: Certification Regarding Responsibility Matters  </a:t>
            </a:r>
            <a:r>
              <a:rPr lang="en-US" b="1" dirty="0"/>
              <a:t>Offeror &amp; Principals  	not debarred, suspended; no past or pending legal issues, no delinquent taxes.	</a:t>
            </a:r>
          </a:p>
          <a:p>
            <a:r>
              <a:rPr lang="en-US" dirty="0"/>
              <a:t>	FAR 52.209-11: Representation by Corporations Regarding Delinquent Tax 	Liability or a Felony Conviction under any Federal Law. </a:t>
            </a:r>
            <a:r>
              <a:rPr lang="en-US" b="1" dirty="0"/>
              <a:t>Same as above for 	Corporations	</a:t>
            </a:r>
          </a:p>
          <a:p>
            <a:r>
              <a:rPr lang="en-US" dirty="0"/>
              <a:t>	</a:t>
            </a:r>
          </a:p>
          <a:p>
            <a:r>
              <a:rPr lang="en-US" dirty="0"/>
              <a:t>  	FAR 52.212-3:Offeror Representations and Certifications - Commercial Products 	and Commercial Services (Nov 2021)	</a:t>
            </a:r>
          </a:p>
          <a:p>
            <a:r>
              <a:rPr lang="en-US" i="1" dirty="0"/>
              <a:t>	</a:t>
            </a:r>
            <a:r>
              <a:rPr lang="en-US" b="1" dirty="0"/>
              <a:t>You should read this if you provide commercial products or services.</a:t>
            </a:r>
            <a:r>
              <a:rPr lang="en-US" dirty="0"/>
              <a:t>	</a:t>
            </a:r>
          </a:p>
          <a:p>
            <a:r>
              <a:rPr lang="en-US" sz="1400" i="1" dirty="0"/>
              <a:t>	If no NAICS table is displayed, this registrant may not be considered a small business.</a:t>
            </a:r>
            <a:endParaRPr lang="en-US" sz="1400" dirty="0"/>
          </a:p>
        </p:txBody>
      </p:sp>
    </p:spTree>
    <p:extLst>
      <p:ext uri="{BB962C8B-B14F-4D97-AF65-F5344CB8AC3E}">
        <p14:creationId xmlns:p14="http://schemas.microsoft.com/office/powerpoint/2010/main" val="2209884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CC76A6D-0D21-4E45-ABCB-8152BF3CEB56}"/>
              </a:ext>
            </a:extLst>
          </p:cNvPr>
          <p:cNvSpPr txBox="1"/>
          <p:nvPr/>
        </p:nvSpPr>
        <p:spPr>
          <a:xfrm>
            <a:off x="1635698" y="265196"/>
            <a:ext cx="9706272" cy="7294305"/>
          </a:xfrm>
          <a:prstGeom prst="rect">
            <a:avLst/>
          </a:prstGeom>
          <a:noFill/>
        </p:spPr>
        <p:txBody>
          <a:bodyPr wrap="square">
            <a:spAutoFit/>
          </a:bodyPr>
          <a:lstStyle/>
          <a:p>
            <a:r>
              <a:rPr lang="en-US" dirty="0"/>
              <a:t> 	FAR 52.214-14: Place of Performance-Sealed Bidding </a:t>
            </a:r>
            <a:r>
              <a:rPr lang="en-US" b="1" dirty="0"/>
              <a:t>Must disclose where you’re 	going to do the work if not at the bid address	</a:t>
            </a:r>
          </a:p>
          <a:p>
            <a:r>
              <a:rPr lang="en-US" dirty="0"/>
              <a:t>	 </a:t>
            </a:r>
          </a:p>
          <a:p>
            <a:r>
              <a:rPr lang="en-US" dirty="0"/>
              <a:t> 	FAR 52.215-6: Place of Performance </a:t>
            </a:r>
            <a:r>
              <a:rPr lang="en-US" b="1" dirty="0"/>
              <a:t>– Same as above</a:t>
            </a:r>
            <a:r>
              <a:rPr lang="en-US" dirty="0"/>
              <a:t>	</a:t>
            </a:r>
          </a:p>
          <a:p>
            <a:r>
              <a:rPr lang="en-US" dirty="0"/>
              <a:t>	</a:t>
            </a:r>
          </a:p>
          <a:p>
            <a:r>
              <a:rPr lang="en-US" dirty="0"/>
              <a:t>  	FAR 52.219-1: Small Business Program Representations (Alternate I) </a:t>
            </a:r>
            <a:r>
              <a:rPr lang="en-US" b="1" dirty="0"/>
              <a:t>Essentially all of 	the SB self-certification and certifications.	</a:t>
            </a:r>
          </a:p>
          <a:p>
            <a:r>
              <a:rPr lang="en-US" sz="1400" i="1" dirty="0"/>
              <a:t>	If no NAICS table is displayed, this registrant may not be considered a small business.</a:t>
            </a:r>
            <a:r>
              <a:rPr lang="en-US" dirty="0"/>
              <a:t>	</a:t>
            </a:r>
          </a:p>
          <a:p>
            <a:r>
              <a:rPr lang="en-US" dirty="0"/>
              <a:t>	 </a:t>
            </a:r>
          </a:p>
          <a:p>
            <a:r>
              <a:rPr lang="en-US" dirty="0"/>
              <a:t> 	FAR 52.219-2: Equal Low Bids </a:t>
            </a:r>
            <a:r>
              <a:rPr lang="en-US" b="1" dirty="0"/>
              <a:t>Applies to labor Surplus Areas</a:t>
            </a:r>
            <a:r>
              <a:rPr lang="en-US" dirty="0"/>
              <a:t>	</a:t>
            </a:r>
          </a:p>
          <a:p>
            <a:r>
              <a:rPr lang="en-US" dirty="0"/>
              <a:t>	 </a:t>
            </a:r>
          </a:p>
          <a:p>
            <a:r>
              <a:rPr lang="en-US" dirty="0"/>
              <a:t> 	FAR 52.222-18: Certification Regarding Knowledge of Child Labor for Listed End 	Products </a:t>
            </a:r>
            <a:r>
              <a:rPr lang="en-US" b="1" dirty="0"/>
              <a:t>Table of listed end products and countries of origin</a:t>
            </a:r>
            <a:r>
              <a:rPr lang="en-US" dirty="0"/>
              <a:t>	</a:t>
            </a:r>
          </a:p>
          <a:p>
            <a:r>
              <a:rPr lang="en-US" dirty="0"/>
              <a:t>	</a:t>
            </a:r>
          </a:p>
          <a:p>
            <a:r>
              <a:rPr lang="en-US" dirty="0"/>
              <a:t>  	FAR 52.222-22: Previous Contracts and Compliance Reports </a:t>
            </a:r>
            <a:r>
              <a:rPr lang="en-US" b="1" dirty="0"/>
              <a:t>Equal Employment 	Opportunity compliance	</a:t>
            </a:r>
          </a:p>
          <a:p>
            <a:r>
              <a:rPr lang="en-US" dirty="0"/>
              <a:t>	 </a:t>
            </a:r>
          </a:p>
          <a:p>
            <a:r>
              <a:rPr lang="en-US" dirty="0"/>
              <a:t> 	FAR 52.222-25: Affirmative Action Compliance </a:t>
            </a:r>
            <a:r>
              <a:rPr lang="en-US" b="1" dirty="0"/>
              <a:t>Self explanatory</a:t>
            </a:r>
            <a:r>
              <a:rPr lang="en-US" dirty="0"/>
              <a:t>	</a:t>
            </a:r>
          </a:p>
          <a:p>
            <a:r>
              <a:rPr lang="en-US" dirty="0"/>
              <a:t>	</a:t>
            </a:r>
          </a:p>
          <a:p>
            <a:r>
              <a:rPr lang="en-US" dirty="0"/>
              <a:t>  	FAR 52.222-48: Exemption from Application of the Service Contract Labor 	Standards to Contracts for Maintenance, Calibration, or Repair of Certain 	Equipment-Certification. </a:t>
            </a:r>
            <a:r>
              <a:rPr lang="en-US" b="1" dirty="0"/>
              <a:t>This is where you certify your exempt status for certain</a:t>
            </a:r>
          </a:p>
          <a:p>
            <a:r>
              <a:rPr lang="en-US" b="1" dirty="0"/>
              <a:t> 	specific types of services.	</a:t>
            </a:r>
          </a:p>
          <a:p>
            <a:r>
              <a:rPr lang="en-US" dirty="0"/>
              <a:t>	</a:t>
            </a:r>
          </a:p>
          <a:p>
            <a:r>
              <a:rPr lang="en-US" dirty="0"/>
              <a:t> </a:t>
            </a:r>
          </a:p>
          <a:p>
            <a:r>
              <a:rPr lang="en-US" dirty="0"/>
              <a:t> 	</a:t>
            </a:r>
          </a:p>
        </p:txBody>
      </p:sp>
    </p:spTree>
    <p:extLst>
      <p:ext uri="{BB962C8B-B14F-4D97-AF65-F5344CB8AC3E}">
        <p14:creationId xmlns:p14="http://schemas.microsoft.com/office/powerpoint/2010/main" val="3734497942"/>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2358</TotalTime>
  <Words>3281</Words>
  <Application>Microsoft Office PowerPoint</Application>
  <PresentationFormat>Widescreen</PresentationFormat>
  <Paragraphs>272</Paragraphs>
  <Slides>35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Arial</vt:lpstr>
      <vt:lpstr>Calibri</vt:lpstr>
      <vt:lpstr>Century Gothic</vt:lpstr>
      <vt:lpstr>Times New Roman</vt:lpstr>
      <vt:lpstr>Wingdings 3</vt:lpstr>
      <vt:lpstr>Wisp</vt:lpstr>
      <vt:lpstr> SAM Registration &amp; FAR Clauses</vt:lpstr>
      <vt:lpstr>Introduction and Participant Guide</vt:lpstr>
      <vt:lpstr>What to Expect from Today’s Webinar</vt:lpstr>
      <vt:lpstr>Now for the Really Important But Incredibly Boring Part - FAR Clauses </vt:lpstr>
      <vt:lpstr>  READ ONLY PROVISIONS - The following FAR and DFARS provisions are provided for you to read. They do not require completion of any data. Select the provision number to expand and review the full text. When certifying to the information on this page, you are also certifying that you have read each one of these provisions. </vt:lpstr>
      <vt:lpstr>PowerPoint Presentation</vt:lpstr>
      <vt:lpstr>USER COMPLETED PROVISIONS - The FAR and DFARS provisions shown below have been populated based on data you provided earlier in your registration. Please open and review each provision before you proceed from this page. If you need to correct any data, a link will be provided to the relevant page for editing.  By maintaining an active entity registration in SAM, the entity complied with requirements to report proceedings data in accordance with FAR 52.209-7 Information Regarding Responsibility Matters and with requirements to report executive compensation data in accordance with FAR 52.204-10 Reporting Executive Compensation and First-Tier Subcontract Awards. </vt:lpstr>
      <vt:lpstr>PowerPoint Presentation</vt:lpstr>
      <vt:lpstr>PowerPoint Presentation</vt:lpstr>
      <vt:lpstr>PowerPoint Presentation</vt:lpstr>
      <vt:lpstr>PowerPoint Presentation</vt:lpstr>
      <vt:lpstr>That wasn’t so bad, was it?</vt:lpstr>
      <vt:lpstr>Back to SAM Basics</vt:lpstr>
      <vt:lpstr>Tips on using login.gov</vt:lpstr>
      <vt:lpstr>SAM-Scams – they just won’t go away</vt:lpstr>
      <vt:lpstr>UEID &amp; Address Consistency Concerns</vt:lpstr>
      <vt:lpstr>Email addresses – they’re really important:</vt:lpstr>
      <vt:lpstr>SAM Roles</vt:lpstr>
      <vt:lpstr>Timely renewal (2 5 weeks before expiration)</vt:lpstr>
      <vt:lpstr>MPIN, MPIN changing</vt:lpstr>
      <vt:lpstr>Size Matters in SAM </vt:lpstr>
      <vt:lpstr>NAICS &amp; PSC; primary NAICS selection</vt:lpstr>
      <vt:lpstr>Small Disadvantaged Businesses (SDB)</vt:lpstr>
      <vt:lpstr>Points of Contact</vt:lpstr>
      <vt:lpstr>Dynamic Small Business Search (DSBS)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Shameless Commercial:</vt:lpstr>
      <vt:lpstr>How do I get started with NH PTAC/APEX Accelerator?</vt:lpstr>
    </vt:vector>
  </TitlesOfParts>
  <Company>State of New Hampshire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New WOSB Certification and beta.certify.sba.gov</dc:title>
  <dc:creator>Pease, David</dc:creator>
  <cp:lastModifiedBy>Pease, David</cp:lastModifiedBy>
  <cp:revision>63</cp:revision>
  <dcterms:created xsi:type="dcterms:W3CDTF">2020-08-19T16:50:43Z</dcterms:created>
  <dcterms:modified xsi:type="dcterms:W3CDTF">2023-01-20T14:28:30Z</dcterms:modified>
</cp:coreProperties>
</file>